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8" r:id="rId3"/>
    <p:sldId id="259" r:id="rId4"/>
    <p:sldId id="260" r:id="rId5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slide" Target="slide9.xml"/><Relationship Id="rId7" Type="http://schemas.openxmlformats.org/officeDocument/2006/relationships/slide" Target="slide3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slide" Target="slide13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3.tiff"/><Relationship Id="rId1" Type="http://schemas.openxmlformats.org/officeDocument/2006/relationships/image" Target="../media/image1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.xm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6.xml"/><Relationship Id="rId2" Type="http://schemas.openxmlformats.org/officeDocument/2006/relationships/slide" Target="slide3.xml"/><Relationship Id="rId1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slide" Target="slide2.xml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2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2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2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流程图: 离页连接符 16"/>
          <p:cNvSpPr/>
          <p:nvPr/>
        </p:nvSpPr>
        <p:spPr>
          <a:xfrm rot="5400000">
            <a:off x="10196154" y="3291205"/>
            <a:ext cx="2831465" cy="1164590"/>
          </a:xfrm>
          <a:prstGeom prst="flowChartOffpageConnector">
            <a:avLst/>
          </a:prstGeom>
          <a:solidFill>
            <a:srgbClr val="008E4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zh-CN" altLang="en-US" sz="4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栏目导航</a:t>
            </a:r>
            <a:endParaRPr lang="zh-CN" altLang="en-US" sz="44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433638" y="5127625"/>
            <a:ext cx="6904355" cy="828040"/>
            <a:chOff x="4509" y="3668"/>
            <a:chExt cx="10873" cy="1304"/>
          </a:xfrm>
        </p:grpSpPr>
        <p:sp>
          <p:nvSpPr>
            <p:cNvPr id="10" name="圆角矩形 6"/>
            <p:cNvSpPr/>
            <p:nvPr>
              <p:custDataLst>
                <p:tags r:id="rId1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 fontAlgn="auto"/>
              <a:endParaRPr lang="zh-CN" altLang="en-US" strike="noStrike" noProof="1"/>
            </a:p>
          </p:txBody>
        </p:sp>
        <p:pic>
          <p:nvPicPr>
            <p:cNvPr id="16" name="图片 8" descr="1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" name="文本框 18">
              <a:hlinkClick r:id="rId4" action="ppaction://hlinksldjump"/>
            </p:cNvPr>
            <p:cNvSpPr txBox="1"/>
            <p:nvPr/>
          </p:nvSpPr>
          <p:spPr>
            <a:xfrm>
              <a:off x="6089" y="3812"/>
              <a:ext cx="909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玩转广东省卷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10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年中考真题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433640" y="3462020"/>
            <a:ext cx="6904354" cy="828040"/>
            <a:chOff x="4509" y="3668"/>
            <a:chExt cx="10873" cy="1304"/>
          </a:xfrm>
        </p:grpSpPr>
        <p:sp>
          <p:nvSpPr>
            <p:cNvPr id="21" name="圆角矩形 6"/>
            <p:cNvSpPr/>
            <p:nvPr>
              <p:custDataLst>
                <p:tags r:id="rId5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/>
              <a:endParaRPr lang="zh-CN" altLang="en-US" sz="3200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noProof="1">
                <a:solidFill>
                  <a:prstClr val="black"/>
                </a:solidFill>
              </a:endParaRPr>
            </a:p>
          </p:txBody>
        </p:sp>
        <p:pic>
          <p:nvPicPr>
            <p:cNvPr id="23" name="图片 8" descr="1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" name="文本框 23">
              <a:hlinkClick r:id="rId7" action="ppaction://hlinksldjump"/>
            </p:cNvPr>
            <p:cNvSpPr txBox="1"/>
            <p:nvPr/>
          </p:nvSpPr>
          <p:spPr>
            <a:xfrm>
              <a:off x="6444" y="3812"/>
              <a:ext cx="83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知识精讲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29" name="文本框 78">
            <a:hlinkClick r:id="rId7" action="ppaction://hlinksldjump"/>
          </p:cNvPr>
          <p:cNvSpPr txBox="1"/>
          <p:nvPr/>
        </p:nvSpPr>
        <p:spPr>
          <a:xfrm>
            <a:off x="4193858" y="4434205"/>
            <a:ext cx="18935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考点清单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文本框 78">
            <a:hlinkClick r:id="rId8" action="ppaction://hlinksldjump"/>
          </p:cNvPr>
          <p:cNvSpPr txBox="1"/>
          <p:nvPr/>
        </p:nvSpPr>
        <p:spPr>
          <a:xfrm>
            <a:off x="6516053" y="4434205"/>
            <a:ext cx="189293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回归教材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2436178" y="650877"/>
            <a:ext cx="7176135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6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  <a:cs typeface="Tahoma" panose="020B0604030504040204" pitchFamily="34" charset="0"/>
              </a:rPr>
              <a:t>第四</a:t>
            </a:r>
            <a:r>
              <a:rPr lang="zh-CN" altLang="en-US" sz="6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  <a:cs typeface="Tahoma" panose="020B0604030504040204" pitchFamily="34" charset="0"/>
              </a:rPr>
              <a:t>讲  </a:t>
            </a:r>
            <a:r>
              <a:rPr lang="zh-CN" altLang="en-US" sz="6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物态变化</a:t>
            </a:r>
            <a:endParaRPr lang="zh-CN" altLang="en-US" sz="6000" b="1" dirty="0" smtClean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62318" y="1971675"/>
            <a:ext cx="11019155" cy="971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50000"/>
              </a:lnSpc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 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温度与温度计  六种物态变化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7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" name="文本框 104"/>
          <p:cNvSpPr txBox="1"/>
          <p:nvPr/>
        </p:nvSpPr>
        <p:spPr>
          <a:xfrm>
            <a:off x="595313" y="1131570"/>
            <a:ext cx="1088199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3. (RJ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八上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P64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，想想做做改编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在试管中放少量碘，塞紧盖子放入热水中．当固态碘变为紫色的碘蒸气并充满试管后，将试管从热水中取出，放入凉水中，碘蒸气又会变为固态碘附着在试管内壁上，关于物质碘的物态变化过程，下列说法正确的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A.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先放热升华后吸热凝华        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先吸热升华后放热凝华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先放热熔化后吸热凝固        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先吸热熔化后放热凝固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4.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温度计是根据液体的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规律制成的，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如图所示的温度计的示数是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________℃ .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4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70683" y="3325495"/>
            <a:ext cx="1307465" cy="20205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9466898" y="5582920"/>
            <a:ext cx="1111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794828" y="2945765"/>
            <a:ext cx="4540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75723" y="4559935"/>
            <a:ext cx="16541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热胀冷缩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510723" y="5092065"/>
            <a:ext cx="869950" cy="497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10000"/>
              </a:lnSpc>
            </a:pP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6293803" y="5892165"/>
            <a:ext cx="1111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105" name="文本框 104"/>
          <p:cNvSpPr txBox="1"/>
          <p:nvPr/>
        </p:nvSpPr>
        <p:spPr>
          <a:xfrm>
            <a:off x="1020128" y="935990"/>
            <a:ext cx="1004760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5. (RJ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八上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P67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，动手动脑学物理改编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如图所示，在一个标准大气压下，某同学将冰块放入空易拉罐中并加入适量的盐，用筷子搅拌大约半分钟，测得易拉罐中冰与盐水混合物的温度低于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0 ℃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，实验时易拉罐的底部有白霜生成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这是因为加盐使冰的熔点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高于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低于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”)0 ℃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，白霜的生成是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现象．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45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15853" y="3725545"/>
            <a:ext cx="3724910" cy="19615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372418" y="2680335"/>
            <a:ext cx="993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低于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108643" y="3241675"/>
            <a:ext cx="11150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凝华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" name="文本框 104"/>
          <p:cNvSpPr txBox="1"/>
          <p:nvPr/>
        </p:nvSpPr>
        <p:spPr>
          <a:xfrm>
            <a:off x="963613" y="831215"/>
            <a:ext cx="1012063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6. (RJ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八上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P57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，动手动脑学物理改编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如图所示是某种物质熔化时随温度变化的图像．根据图像特征可判断这种物质是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晶体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非晶体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，它的熔点是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________℃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，从晶体开始熔化到完全熔化持续的时间是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________min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，此过程它的状态是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45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0353" y="3138170"/>
            <a:ext cx="4012565" cy="26504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5540693" y="5922645"/>
            <a:ext cx="1111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6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035483" y="1511935"/>
            <a:ext cx="9188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晶体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797618" y="2044065"/>
            <a:ext cx="8204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80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426528" y="2576195"/>
            <a:ext cx="6261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15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30253" y="2576195"/>
            <a:ext cx="18732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固液共存态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1763713" y="995386"/>
            <a:ext cx="8839200" cy="645147"/>
            <a:chOff x="2362" y="1210"/>
            <a:chExt cx="13920" cy="1234"/>
          </a:xfrm>
        </p:grpSpPr>
        <p:pic>
          <p:nvPicPr>
            <p:cNvPr id="21521" name="图片 12" descr="2020试题研究版式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62" y="1246"/>
              <a:ext cx="13920" cy="11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" name="文本框 15"/>
            <p:cNvSpPr txBox="1"/>
            <p:nvPr/>
          </p:nvSpPr>
          <p:spPr>
            <a:xfrm>
              <a:off x="4087" y="1210"/>
              <a:ext cx="10252" cy="12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玩转广东省卷</a:t>
              </a:r>
              <a:r>
                <a:rPr lang="en-US" altLang="zh-CN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10</a:t>
              </a:r>
              <a:r>
                <a:rPr lang="zh-CN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年中考真题</a:t>
              </a:r>
              <a:endPara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02018" y="1712595"/>
            <a:ext cx="8056245" cy="737235"/>
            <a:chOff x="1342" y="2812"/>
            <a:chExt cx="12687" cy="1161"/>
          </a:xfrm>
        </p:grpSpPr>
        <p:pic>
          <p:nvPicPr>
            <p:cNvPr id="3" name="图片 2" descr="带序号考点标2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2" y="3051"/>
              <a:ext cx="2803" cy="92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622" y="3092"/>
              <a:ext cx="177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类 型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90" y="3123"/>
              <a:ext cx="52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537" y="2812"/>
              <a:ext cx="9492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温度计的原理、使用及读数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(10年7考)</a:t>
              </a:r>
              <a:endPara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5" name="文本框 104"/>
          <p:cNvSpPr txBox="1"/>
          <p:nvPr/>
        </p:nvSpPr>
        <p:spPr>
          <a:xfrm>
            <a:off x="902018" y="2717165"/>
            <a:ext cx="1046607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1. (2019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省卷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常用温度计是根据液体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的规律制成的，题图中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是体温计．测量体温时，体温计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可以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不可以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离开人体读数．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4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4353" y="4697730"/>
            <a:ext cx="5765800" cy="9798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5181283" y="5904865"/>
            <a:ext cx="1111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017703" y="2860675"/>
            <a:ext cx="17506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热胀冷缩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958658" y="3363595"/>
            <a:ext cx="7232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乙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561513" y="3363595"/>
            <a:ext cx="939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可以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" name="文本框 104"/>
          <p:cNvSpPr txBox="1"/>
          <p:nvPr/>
        </p:nvSpPr>
        <p:spPr>
          <a:xfrm>
            <a:off x="583248" y="748030"/>
            <a:ext cx="1102487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2. [2017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省卷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16(2)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实验室里常用的液体温度计是根据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的规律制成的，如图所示，用液体温度计测量液体温度时，操作正确的是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图．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3. (2016省卷8题3分)常用的温度计是根据液体的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_原理制成的．如图甲所示是温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度计的一段截面图，读数是_______℃.如图乙所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示是某物质的熔化图像，由此判断该物质是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________(选填“晶体”或“非晶体”)．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4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4858" y="1946910"/>
            <a:ext cx="5020310" cy="15449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24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2713" y="3810000"/>
            <a:ext cx="3613785" cy="22529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8325168" y="3123565"/>
            <a:ext cx="1111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735378" y="6062980"/>
            <a:ext cx="1111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433753" y="895985"/>
            <a:ext cx="23634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液体热胀冷缩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846628" y="1414780"/>
            <a:ext cx="748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丁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83628" y="4104640"/>
            <a:ext cx="16287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热胀冷缩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485958" y="4708525"/>
            <a:ext cx="748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84238" y="5775960"/>
            <a:ext cx="10902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晶体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" name="文本框 104"/>
          <p:cNvSpPr txBox="1"/>
          <p:nvPr/>
        </p:nvSpPr>
        <p:spPr>
          <a:xfrm>
            <a:off x="569278" y="1656715"/>
            <a:ext cx="112236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4. [2014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省卷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16(2)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图中体温计的测量范围是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____________℃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，体温计的示数是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________℃.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4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6438" y="3349625"/>
            <a:ext cx="3978910" cy="152590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5187633" y="3500120"/>
          <a:ext cx="6115050" cy="1645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0665"/>
                <a:gridCol w="1134110"/>
                <a:gridCol w="1273810"/>
                <a:gridCol w="1134110"/>
                <a:gridCol w="1062355"/>
              </a:tblGrid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物质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水银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酒精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甲苯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萘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熔点/℃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－39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－117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－95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80.5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沸点/℃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357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2235518" y="5156835"/>
            <a:ext cx="1111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470458" y="1800225"/>
            <a:ext cx="12369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35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～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42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81418" y="2357120"/>
            <a:ext cx="8216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37.6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" name="文本框 104"/>
          <p:cNvSpPr txBox="1"/>
          <p:nvPr/>
        </p:nvSpPr>
        <p:spPr>
          <a:xfrm>
            <a:off x="792163" y="1911985"/>
            <a:ext cx="1046416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5. (2013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省卷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如表所示列出了几种物质在一个标准大气压下的熔点和沸点，根据表中数据回答：若要测量萘的熔点，温度计的玻璃泡里应选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做测温物质；若要测量固态甲苯的温度，温度计的玻璃泡里应选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做测温物质；若要测量标准大气压下沸水的温度，温度计的玻璃泡里不能选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做测温物质．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39878" y="3112135"/>
            <a:ext cx="18008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水银或甲苯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783388" y="3716020"/>
            <a:ext cx="9194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酒精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059103" y="4241165"/>
            <a:ext cx="9194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酒精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762318" y="1271270"/>
            <a:ext cx="7233285" cy="737235"/>
            <a:chOff x="1342" y="2812"/>
            <a:chExt cx="11391" cy="1161"/>
          </a:xfrm>
        </p:grpSpPr>
        <p:pic>
          <p:nvPicPr>
            <p:cNvPr id="3" name="图片 2" descr="带序号考点标2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42" y="3051"/>
              <a:ext cx="2803" cy="92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622" y="3092"/>
              <a:ext cx="177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类 型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90" y="3123"/>
              <a:ext cx="52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537" y="2812"/>
              <a:ext cx="8196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物态变化的辨识及解释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(10年7考)</a:t>
              </a:r>
              <a:endPara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5" name="文本框 104"/>
          <p:cNvSpPr txBox="1"/>
          <p:nvPr/>
        </p:nvSpPr>
        <p:spPr>
          <a:xfrm>
            <a:off x="892493" y="2295525"/>
            <a:ext cx="1034542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6. (2010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省卷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据有关资料报道：目前全球海水淡化日产量约为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3 500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万立方米，其中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80%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用于饮用水，解决了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亿多人的用水问题．现在所用的海水淡化方法有很多种，其中一种是蒸馏法，即将海水中的水蒸发而把盐留下，再将水蒸气冷凝为液态的淡水．以上过程涉及到水的物态变化有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A.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汽化　凝固　     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汽化　液化　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液化　凝华     　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升华　凝华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694863" y="4131945"/>
            <a:ext cx="551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" name="文本框 104"/>
          <p:cNvSpPr txBox="1"/>
          <p:nvPr/>
        </p:nvSpPr>
        <p:spPr>
          <a:xfrm>
            <a:off x="755333" y="1332865"/>
            <a:ext cx="1053782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7. (2018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省卷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炎炎夏日，小东从开着空调的屋内刚走到室外时，眼镜的镜片变模糊是由于空气中的水蒸气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形成；他在游泳池游泳后走上岸感觉到有点冷是由于身上的水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吸热所致；他买了冰棒含在嘴里过了一会儿感觉到凉快是由于冰棒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吸热所致．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均填物态变化名称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 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(2016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省卷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请解释以下生活中的热现象．皮肤涂上酒精后觉得凉快是因为酒精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时从人体吸热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填物态变化名称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；夏天吃冰棒时看见冰棒冒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白气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是冰棒周围空气中的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遇冷液化形成的小水珠所致；在海拔高的地方烧开水不到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 ℃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就已沸腾，原因是水的沸点随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的减小而降低．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34248" y="4203065"/>
            <a:ext cx="10655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汽化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605338" y="4735195"/>
            <a:ext cx="13595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水蒸气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767638" y="5280025"/>
            <a:ext cx="12369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大气压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760403" y="2016125"/>
            <a:ext cx="10172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液化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001578" y="2548255"/>
            <a:ext cx="11880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汽化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073333" y="3080385"/>
            <a:ext cx="10166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熔化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" name="文本框 104"/>
          <p:cNvSpPr txBox="1"/>
          <p:nvPr/>
        </p:nvSpPr>
        <p:spPr>
          <a:xfrm>
            <a:off x="1105218" y="487045"/>
            <a:ext cx="1013777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4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9. (2011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省卷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用学过的物理知识，仿照示例中的形式，将下表中的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40000"/>
              </a:lnSpc>
            </a:pP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空格填写完整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389063" y="1542415"/>
          <a:ext cx="9602470" cy="48856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01235"/>
                <a:gridCol w="4801235"/>
              </a:tblGrid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现象或情景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现象形成解释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381125">
                <a:tc>
                  <a:txBody>
                    <a:bodyPr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示例：夏天，从冰箱中拿出的瓶装矿泉水，过一会儿瓶的外壁会附着一层小水珠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矿泉水瓶附近空气中的水蒸气遇冷液化成小水珠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8520">
                <a:tc>
                  <a:txBody>
                    <a:bodyPr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在潮湿的天气，打开电冰箱门时有“白气”冒出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3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①</a:t>
                      </a:r>
                      <a:endParaRPr lang="en-US" altLang="en-US" sz="2300" b="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1695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水杯中的热水冒出“白气”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3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②</a:t>
                      </a:r>
                      <a:endParaRPr lang="en-US" sz="23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endParaRPr lang="en-US" altLang="en-US" sz="23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8850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用久的日光灯管两头会“变黑”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3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③</a:t>
                      </a:r>
                      <a:endParaRPr lang="en-US" sz="23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endParaRPr lang="en-US" altLang="en-US" sz="23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7034848" y="3588385"/>
            <a:ext cx="33909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电冰箱附近空气中的水蒸气遇冷液化成小水珠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034848" y="4585335"/>
            <a:ext cx="315785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杯中热水蒸发的水蒸气遇冷液化成小水珠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058978" y="5558790"/>
            <a:ext cx="336677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灯丝钨受热升华成的钨蒸气遇冷凝华在灯管上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MainIdea"/>
          <p:cNvSpPr/>
          <p:nvPr/>
        </p:nvSpPr>
        <p:spPr>
          <a:xfrm>
            <a:off x="4386898" y="3035935"/>
            <a:ext cx="538480" cy="2021840"/>
          </a:xfrm>
          <a:custGeom>
            <a:avLst/>
            <a:gdLst>
              <a:gd name="rtl" fmla="*/ 224960 w 1456160"/>
              <a:gd name="rtt" fmla="*/ 132240 h 547200"/>
              <a:gd name="rtr" fmla="*/ 1228160 w 1456160"/>
              <a:gd name="rtb" fmla="*/ 428640 h 547200"/>
            </a:gdLst>
            <a:ahLst/>
            <a:cxnLst/>
            <a:rect l="rtl" t="rtt" r="rtr" b="rtb"/>
            <a:pathLst>
              <a:path w="1456160" h="547200">
                <a:moveTo>
                  <a:pt x="273600" y="0"/>
                </a:moveTo>
                <a:lnTo>
                  <a:pt x="1182560" y="0"/>
                </a:lnTo>
                <a:cubicBezTo>
                  <a:pt x="1333671" y="0"/>
                  <a:pt x="1456160" y="122491"/>
                  <a:pt x="1456160" y="273600"/>
                </a:cubicBezTo>
                <a:cubicBezTo>
                  <a:pt x="1456160" y="424709"/>
                  <a:pt x="1333671" y="547200"/>
                  <a:pt x="1182560" y="547200"/>
                </a:cubicBezTo>
                <a:lnTo>
                  <a:pt x="273600" y="547200"/>
                </a:lnTo>
                <a:cubicBezTo>
                  <a:pt x="122491" y="547200"/>
                  <a:pt x="0" y="424709"/>
                  <a:pt x="0" y="273600"/>
                </a:cubicBezTo>
                <a:cubicBezTo>
                  <a:pt x="0" y="122491"/>
                  <a:pt x="122491" y="0"/>
                  <a:pt x="2736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rgbClr val="96E54E"/>
            </a:solidFill>
            <a:round/>
          </a:ln>
        </p:spPr>
        <p:txBody>
          <a:bodyPr wrap="none" lIns="0" tIns="0" rIns="0" bIns="22500" rtlCol="0" anchor="ctr"/>
          <a:p>
            <a:pPr algn="ctr">
              <a:lnSpc>
                <a:spcPct val="100000"/>
              </a:lnSpc>
            </a:pPr>
            <a:r>
              <a:rPr sz="2400" b="1">
                <a:solidFill>
                  <a:srgbClr val="45454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</a:t>
            </a:r>
            <a:endParaRPr sz="2400" b="1">
              <a:solidFill>
                <a:srgbClr val="45454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00000"/>
              </a:lnSpc>
            </a:pPr>
            <a:r>
              <a:rPr sz="2400" b="1">
                <a:solidFill>
                  <a:srgbClr val="45454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态</a:t>
            </a:r>
            <a:endParaRPr sz="2400" b="1">
              <a:solidFill>
                <a:srgbClr val="45454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00000"/>
              </a:lnSpc>
            </a:pPr>
            <a:r>
              <a:rPr sz="2400" b="1">
                <a:solidFill>
                  <a:srgbClr val="45454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变</a:t>
            </a:r>
            <a:endParaRPr sz="2400" b="1">
              <a:solidFill>
                <a:srgbClr val="45454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00000"/>
              </a:lnSpc>
            </a:pPr>
            <a:r>
              <a:rPr sz="2400" b="1">
                <a:solidFill>
                  <a:srgbClr val="45454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化</a:t>
            </a:r>
            <a:endParaRPr sz="2400" b="1">
              <a:solidFill>
                <a:srgbClr val="45454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5867083" y="2170430"/>
            <a:ext cx="2100580" cy="1607185"/>
            <a:chOff x="10046" y="7871"/>
            <a:chExt cx="3308" cy="2531"/>
          </a:xfrm>
        </p:grpSpPr>
        <p:sp>
          <p:nvSpPr>
            <p:cNvPr id="33" name="MMConnector"/>
            <p:cNvSpPr/>
            <p:nvPr/>
          </p:nvSpPr>
          <p:spPr>
            <a:xfrm>
              <a:off x="10046" y="9325"/>
              <a:ext cx="684" cy="1077"/>
            </a:xfrm>
            <a:custGeom>
              <a:avLst/>
              <a:gdLst/>
              <a:ahLst/>
              <a:cxnLst/>
              <a:pathLst>
                <a:path w="821890" h="171119">
                  <a:moveTo>
                    <a:pt x="-66263" y="4023"/>
                  </a:moveTo>
                  <a:cubicBezTo>
                    <a:pt x="-84782" y="8908"/>
                    <a:pt x="-93582" y="24415"/>
                    <a:pt x="-89505" y="38466"/>
                  </a:cubicBezTo>
                  <a:cubicBezTo>
                    <a:pt x="-85428" y="52516"/>
                    <a:pt x="-69664" y="60994"/>
                    <a:pt x="-51436" y="55115"/>
                  </a:cubicBezTo>
                  <a:cubicBezTo>
                    <a:pt x="-34486" y="49649"/>
                    <a:pt x="-17536" y="44182"/>
                    <a:pt x="-627" y="38653"/>
                  </a:cubicBezTo>
                  <a:cubicBezTo>
                    <a:pt x="16282" y="33124"/>
                    <a:pt x="33149" y="27532"/>
                    <a:pt x="49998" y="21931"/>
                  </a:cubicBezTo>
                  <a:cubicBezTo>
                    <a:pt x="66848" y="16331"/>
                    <a:pt x="83680" y="10721"/>
                    <a:pt x="100503" y="5128"/>
                  </a:cubicBezTo>
                  <a:cubicBezTo>
                    <a:pt x="117326" y="-466"/>
                    <a:pt x="134139" y="-6044"/>
                    <a:pt x="150956" y="-11573"/>
                  </a:cubicBezTo>
                  <a:cubicBezTo>
                    <a:pt x="167773" y="-17101"/>
                    <a:pt x="184593" y="-22581"/>
                    <a:pt x="201428" y="-27980"/>
                  </a:cubicBezTo>
                  <a:cubicBezTo>
                    <a:pt x="218264" y="-33378"/>
                    <a:pt x="235114" y="-38696"/>
                    <a:pt x="251991" y="-43899"/>
                  </a:cubicBezTo>
                  <a:cubicBezTo>
                    <a:pt x="268868" y="-49103"/>
                    <a:pt x="285771" y="-54194"/>
                    <a:pt x="302710" y="-59138"/>
                  </a:cubicBezTo>
                  <a:cubicBezTo>
                    <a:pt x="319649" y="-64083"/>
                    <a:pt x="336625" y="-68882"/>
                    <a:pt x="353644" y="-73505"/>
                  </a:cubicBezTo>
                  <a:cubicBezTo>
                    <a:pt x="370664" y="-78127"/>
                    <a:pt x="387728" y="-82573"/>
                    <a:pt x="404841" y="-86813"/>
                  </a:cubicBezTo>
                  <a:cubicBezTo>
                    <a:pt x="421953" y="-91053"/>
                    <a:pt x="439115" y="-95087"/>
                    <a:pt x="456332" y="-98888"/>
                  </a:cubicBezTo>
                  <a:cubicBezTo>
                    <a:pt x="473549" y="-102689"/>
                    <a:pt x="490821" y="-106257"/>
                    <a:pt x="508134" y="-109568"/>
                  </a:cubicBezTo>
                  <a:cubicBezTo>
                    <a:pt x="525447" y="-112878"/>
                    <a:pt x="542801" y="-115932"/>
                    <a:pt x="560246" y="-118711"/>
                  </a:cubicBezTo>
                  <a:cubicBezTo>
                    <a:pt x="577692" y="-121490"/>
                    <a:pt x="595228" y="-123996"/>
                    <a:pt x="612650" y="-126199"/>
                  </a:cubicBezTo>
                  <a:cubicBezTo>
                    <a:pt x="630073" y="-128403"/>
                    <a:pt x="647382" y="-130304"/>
                    <a:pt x="665312" y="-131940"/>
                  </a:cubicBezTo>
                  <a:cubicBezTo>
                    <a:pt x="683242" y="-133575"/>
                    <a:pt x="701792" y="-134944"/>
                    <a:pt x="718184" y="-135868"/>
                  </a:cubicBezTo>
                  <a:cubicBezTo>
                    <a:pt x="734575" y="-136792"/>
                    <a:pt x="748808" y="-137271"/>
                    <a:pt x="763040" y="-137750"/>
                  </a:cubicBezTo>
                  <a:cubicBezTo>
                    <a:pt x="765774" y="-137842"/>
                    <a:pt x="767600" y="-139460"/>
                    <a:pt x="767600" y="-141550"/>
                  </a:cubicBezTo>
                  <a:cubicBezTo>
                    <a:pt x="767600" y="-143640"/>
                    <a:pt x="765775" y="-145294"/>
                    <a:pt x="763040" y="-145350"/>
                  </a:cubicBezTo>
                  <a:cubicBezTo>
                    <a:pt x="748726" y="-145643"/>
                    <a:pt x="734412" y="-145936"/>
                    <a:pt x="717887" y="-145898"/>
                  </a:cubicBezTo>
                  <a:cubicBezTo>
                    <a:pt x="701361" y="-145861"/>
                    <a:pt x="682624" y="-145495"/>
                    <a:pt x="664482" y="-144825"/>
                  </a:cubicBezTo>
                  <a:cubicBezTo>
                    <a:pt x="646339" y="-144156"/>
                    <a:pt x="628792" y="-143184"/>
                    <a:pt x="611101" y="-141913"/>
                  </a:cubicBezTo>
                  <a:cubicBezTo>
                    <a:pt x="593410" y="-140642"/>
                    <a:pt x="575576" y="-139072"/>
                    <a:pt x="557809" y="-137219"/>
                  </a:cubicBezTo>
                  <a:cubicBezTo>
                    <a:pt x="540042" y="-135366"/>
                    <a:pt x="522343" y="-133231"/>
                    <a:pt x="504665" y="-130832"/>
                  </a:cubicBezTo>
                  <a:cubicBezTo>
                    <a:pt x="486988" y="-128433"/>
                    <a:pt x="469331" y="-125771"/>
                    <a:pt x="451717" y="-122871"/>
                  </a:cubicBezTo>
                  <a:cubicBezTo>
                    <a:pt x="434103" y="-119970"/>
                    <a:pt x="416530" y="-116831"/>
                    <a:pt x="398998" y="-113481"/>
                  </a:cubicBezTo>
                  <a:cubicBezTo>
                    <a:pt x="381467" y="-110132"/>
                    <a:pt x="363977" y="-106572"/>
                    <a:pt x="346529" y="-102833"/>
                  </a:cubicBezTo>
                  <a:cubicBezTo>
                    <a:pt x="329082" y="-99093"/>
                    <a:pt x="311677" y="-95175"/>
                    <a:pt x="294313" y="-91110"/>
                  </a:cubicBezTo>
                  <a:cubicBezTo>
                    <a:pt x="276949" y="-87046"/>
                    <a:pt x="259626" y="-82835"/>
                    <a:pt x="242339" y="-78513"/>
                  </a:cubicBezTo>
                  <a:cubicBezTo>
                    <a:pt x="225053" y="-74191"/>
                    <a:pt x="207803" y="-69756"/>
                    <a:pt x="190584" y="-65245"/>
                  </a:cubicBezTo>
                  <a:cubicBezTo>
                    <a:pt x="173365" y="-60734"/>
                    <a:pt x="156177" y="-56146"/>
                    <a:pt x="139014" y="-51515"/>
                  </a:cubicBezTo>
                  <a:cubicBezTo>
                    <a:pt x="121850" y="-46884"/>
                    <a:pt x="104711" y="-42209"/>
                    <a:pt x="87588" y="-37527"/>
                  </a:cubicBezTo>
                  <a:cubicBezTo>
                    <a:pt x="70466" y="-32845"/>
                    <a:pt x="53360" y="-28155"/>
                    <a:pt x="36263" y="-23482"/>
                  </a:cubicBezTo>
                  <a:cubicBezTo>
                    <a:pt x="19167" y="-18809"/>
                    <a:pt x="2080" y="-14153"/>
                    <a:pt x="-15006" y="-9571"/>
                  </a:cubicBezTo>
                  <a:cubicBezTo>
                    <a:pt x="-32092" y="-4990"/>
                    <a:pt x="-49178" y="-483"/>
                    <a:pt x="-66263" y="4023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34" name="MainTopic"/>
            <p:cNvSpPr/>
            <p:nvPr/>
          </p:nvSpPr>
          <p:spPr>
            <a:xfrm>
              <a:off x="10661" y="7871"/>
              <a:ext cx="2693" cy="1108"/>
            </a:xfrm>
            <a:custGeom>
              <a:avLst/>
              <a:gdLst>
                <a:gd name="rtl" fmla="*/ 135280 w 1026000"/>
                <a:gd name="rtt" fmla="*/ 71440 h 296400"/>
                <a:gd name="rtr" fmla="*/ 887680 w 1026000"/>
                <a:gd name="rtb" fmla="*/ 238640 h 296400"/>
              </a:gdLst>
              <a:ahLst/>
              <a:cxnLst/>
              <a:rect l="rtl" t="rtt" r="rtr" b="rtb"/>
              <a:pathLst>
                <a:path w="1026000" h="296400">
                  <a:moveTo>
                    <a:pt x="30400" y="0"/>
                  </a:moveTo>
                  <a:lnTo>
                    <a:pt x="995600" y="0"/>
                  </a:lnTo>
                  <a:cubicBezTo>
                    <a:pt x="1012381" y="0"/>
                    <a:pt x="1026000" y="13619"/>
                    <a:pt x="1026000" y="30400"/>
                  </a:cubicBezTo>
                  <a:lnTo>
                    <a:pt x="1026000" y="266000"/>
                  </a:lnTo>
                  <a:cubicBezTo>
                    <a:pt x="1026000" y="282781"/>
                    <a:pt x="1012381" y="296400"/>
                    <a:pt x="9956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+mn-ea"/>
                </a:rPr>
                <a:t>汽化和液化</a:t>
              </a:r>
              <a:endParaRPr sz="2400">
                <a:solidFill>
                  <a:srgbClr val="303030"/>
                </a:solidFill>
                <a:latin typeface="+mn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 flipH="1">
            <a:off x="9505633" y="3310255"/>
            <a:ext cx="1089299" cy="1146810"/>
            <a:chOff x="1711" y="5519"/>
            <a:chExt cx="1722" cy="2020"/>
          </a:xfrm>
        </p:grpSpPr>
        <p:sp>
          <p:nvSpPr>
            <p:cNvPr id="36" name="MMConnector"/>
            <p:cNvSpPr/>
            <p:nvPr/>
          </p:nvSpPr>
          <p:spPr>
            <a:xfrm>
              <a:off x="2730" y="6757"/>
              <a:ext cx="703" cy="782"/>
            </a:xfrm>
            <a:custGeom>
              <a:avLst/>
              <a:gdLst/>
              <a:ahLst/>
              <a:cxnLst/>
              <a:pathLst>
                <a:path w="250800" h="218500" fill="none">
                  <a:moveTo>
                    <a:pt x="125400" y="109250"/>
                  </a:moveTo>
                  <a:cubicBezTo>
                    <a:pt x="-162" y="109250"/>
                    <a:pt x="8738" y="-109250"/>
                    <a:pt x="-125400" y="-1092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7" name="SubTopic"/>
            <p:cNvSpPr/>
            <p:nvPr/>
          </p:nvSpPr>
          <p:spPr>
            <a:xfrm>
              <a:off x="1711" y="5519"/>
              <a:ext cx="749" cy="843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+mn-ea"/>
                </a:rPr>
                <a:t>定义</a:t>
              </a:r>
              <a:endParaRPr sz="2400">
                <a:solidFill>
                  <a:srgbClr val="303030"/>
                </a:solidFill>
                <a:latin typeface="+mn-ea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 flipH="1">
            <a:off x="9608503" y="4068445"/>
            <a:ext cx="1765455" cy="558165"/>
            <a:chOff x="637" y="7199"/>
            <a:chExt cx="2790" cy="879"/>
          </a:xfrm>
        </p:grpSpPr>
        <p:sp>
          <p:nvSpPr>
            <p:cNvPr id="39" name="MMConnector"/>
            <p:cNvSpPr/>
            <p:nvPr/>
          </p:nvSpPr>
          <p:spPr>
            <a:xfrm>
              <a:off x="2933" y="7670"/>
              <a:ext cx="494" cy="408"/>
            </a:xfrm>
            <a:custGeom>
              <a:avLst/>
              <a:gdLst/>
              <a:ahLst/>
              <a:cxnLst/>
              <a:pathLst>
                <a:path w="250800" h="218500" fill="none">
                  <a:moveTo>
                    <a:pt x="125400" y="-109250"/>
                  </a:moveTo>
                  <a:cubicBezTo>
                    <a:pt x="-162" y="-109250"/>
                    <a:pt x="8738" y="109250"/>
                    <a:pt x="-125400" y="1092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40" name="SubTopic"/>
            <p:cNvSpPr/>
            <p:nvPr/>
          </p:nvSpPr>
          <p:spPr>
            <a:xfrm>
              <a:off x="637" y="7199"/>
              <a:ext cx="2049" cy="674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+mn-ea"/>
                </a:rPr>
                <a:t>吸</a:t>
              </a:r>
              <a:r>
                <a:rPr lang="zh-CN" sz="2400">
                  <a:solidFill>
                    <a:srgbClr val="303030"/>
                  </a:solidFill>
                  <a:latin typeface="+mn-ea"/>
                </a:rPr>
                <a:t>、放</a:t>
              </a:r>
              <a:r>
                <a:rPr sz="2400">
                  <a:solidFill>
                    <a:srgbClr val="303030"/>
                  </a:solidFill>
                  <a:latin typeface="+mn-ea"/>
                </a:rPr>
                <a:t>热</a:t>
              </a:r>
              <a:endParaRPr sz="2400">
                <a:solidFill>
                  <a:srgbClr val="303030"/>
                </a:solidFill>
                <a:latin typeface="+mn-ea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141653" y="1475740"/>
            <a:ext cx="631825" cy="1272540"/>
            <a:chOff x="13828" y="3247"/>
            <a:chExt cx="995" cy="2004"/>
          </a:xfrm>
        </p:grpSpPr>
        <p:sp>
          <p:nvSpPr>
            <p:cNvPr id="42" name="MMConnector"/>
            <p:cNvSpPr/>
            <p:nvPr/>
          </p:nvSpPr>
          <p:spPr>
            <a:xfrm>
              <a:off x="13828" y="4365"/>
              <a:ext cx="494" cy="887"/>
            </a:xfrm>
            <a:custGeom>
              <a:avLst/>
              <a:gdLst/>
              <a:ahLst/>
              <a:cxnLst/>
              <a:pathLst>
                <a:path w="250800" h="237500" fill="none">
                  <a:moveTo>
                    <a:pt x="-125400" y="118750"/>
                  </a:moveTo>
                  <a:cubicBezTo>
                    <a:pt x="2259" y="118750"/>
                    <a:pt x="-13632" y="-118750"/>
                    <a:pt x="125400" y="-118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43" name="SubTopic"/>
            <p:cNvSpPr/>
            <p:nvPr/>
          </p:nvSpPr>
          <p:spPr>
            <a:xfrm>
              <a:off x="14075" y="3247"/>
              <a:ext cx="749" cy="674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+mn-ea"/>
                </a:rPr>
                <a:t>汽化</a:t>
              </a:r>
              <a:endParaRPr sz="2400">
                <a:solidFill>
                  <a:srgbClr val="303030"/>
                </a:solidFill>
                <a:latin typeface="+mn-ea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141653" y="2872740"/>
            <a:ext cx="632460" cy="847090"/>
            <a:chOff x="13828" y="5447"/>
            <a:chExt cx="996" cy="1334"/>
          </a:xfrm>
        </p:grpSpPr>
        <p:sp>
          <p:nvSpPr>
            <p:cNvPr id="45" name="MMConnector"/>
            <p:cNvSpPr/>
            <p:nvPr/>
          </p:nvSpPr>
          <p:spPr>
            <a:xfrm>
              <a:off x="13828" y="5477"/>
              <a:ext cx="494" cy="1304"/>
            </a:xfrm>
            <a:custGeom>
              <a:avLst/>
              <a:gdLst/>
              <a:ahLst/>
              <a:cxnLst/>
              <a:pathLst>
                <a:path w="250800" h="418000" fill="none">
                  <a:moveTo>
                    <a:pt x="-125400" y="-209000"/>
                  </a:moveTo>
                  <a:cubicBezTo>
                    <a:pt x="20723" y="-209000"/>
                    <a:pt x="-56714" y="209000"/>
                    <a:pt x="125400" y="2090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46" name="SubTopic"/>
            <p:cNvSpPr/>
            <p:nvPr/>
          </p:nvSpPr>
          <p:spPr>
            <a:xfrm>
              <a:off x="14075" y="5447"/>
              <a:ext cx="749" cy="674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+mn-ea"/>
                </a:rPr>
                <a:t>液化</a:t>
              </a:r>
              <a:endParaRPr sz="2400">
                <a:solidFill>
                  <a:srgbClr val="303030"/>
                </a:solidFill>
                <a:latin typeface="+mn-ea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930958" y="1216025"/>
            <a:ext cx="631825" cy="817245"/>
            <a:chOff x="15071" y="2838"/>
            <a:chExt cx="995" cy="1287"/>
          </a:xfrm>
        </p:grpSpPr>
        <p:sp>
          <p:nvSpPr>
            <p:cNvPr id="49" name="MMConnector"/>
            <p:cNvSpPr/>
            <p:nvPr/>
          </p:nvSpPr>
          <p:spPr>
            <a:xfrm>
              <a:off x="15071" y="3717"/>
              <a:ext cx="494" cy="408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-125400" y="54625"/>
                  </a:moveTo>
                  <a:cubicBezTo>
                    <a:pt x="-12272" y="54625"/>
                    <a:pt x="20275" y="-54625"/>
                    <a:pt x="125400" y="-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50" name="SubTopic"/>
            <p:cNvSpPr/>
            <p:nvPr/>
          </p:nvSpPr>
          <p:spPr>
            <a:xfrm>
              <a:off x="15318" y="2838"/>
              <a:ext cx="749" cy="674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+mn-ea"/>
                </a:rPr>
                <a:t>方式</a:t>
              </a:r>
              <a:endParaRPr sz="2400">
                <a:solidFill>
                  <a:srgbClr val="303030"/>
                </a:solidFill>
                <a:latin typeface="+mn-ea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930958" y="1993900"/>
            <a:ext cx="631825" cy="687070"/>
            <a:chOff x="15071" y="4063"/>
            <a:chExt cx="995" cy="1082"/>
          </a:xfrm>
        </p:grpSpPr>
        <p:sp>
          <p:nvSpPr>
            <p:cNvPr id="52" name="MMConnector"/>
            <p:cNvSpPr/>
            <p:nvPr/>
          </p:nvSpPr>
          <p:spPr>
            <a:xfrm>
              <a:off x="15071" y="4329"/>
              <a:ext cx="494" cy="816"/>
            </a:xfrm>
            <a:custGeom>
              <a:avLst/>
              <a:gdLst/>
              <a:ahLst/>
              <a:cxnLst/>
              <a:pathLst>
                <a:path w="250800" h="218500" fill="none">
                  <a:moveTo>
                    <a:pt x="-125400" y="-109250"/>
                  </a:moveTo>
                  <a:cubicBezTo>
                    <a:pt x="162" y="-109250"/>
                    <a:pt x="-8738" y="109250"/>
                    <a:pt x="125400" y="1092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53" name="SubTopic"/>
            <p:cNvSpPr/>
            <p:nvPr/>
          </p:nvSpPr>
          <p:spPr>
            <a:xfrm>
              <a:off x="15318" y="4063"/>
              <a:ext cx="749" cy="674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+mn-ea"/>
                </a:rPr>
                <a:t>吸热</a:t>
              </a:r>
              <a:endParaRPr sz="2400">
                <a:solidFill>
                  <a:srgbClr val="303030"/>
                </a:solidFill>
                <a:latin typeface="+mn-ea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720263" y="956945"/>
            <a:ext cx="632460" cy="817245"/>
            <a:chOff x="16314" y="2430"/>
            <a:chExt cx="996" cy="1287"/>
          </a:xfrm>
        </p:grpSpPr>
        <p:sp>
          <p:nvSpPr>
            <p:cNvPr id="55" name="MMConnector"/>
            <p:cNvSpPr/>
            <p:nvPr/>
          </p:nvSpPr>
          <p:spPr>
            <a:xfrm>
              <a:off x="16314" y="3309"/>
              <a:ext cx="494" cy="408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-125400" y="54625"/>
                  </a:moveTo>
                  <a:cubicBezTo>
                    <a:pt x="-12272" y="54625"/>
                    <a:pt x="20275" y="-54625"/>
                    <a:pt x="125400" y="-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56" name="SubTopic"/>
            <p:cNvSpPr/>
            <p:nvPr/>
          </p:nvSpPr>
          <p:spPr>
            <a:xfrm>
              <a:off x="16562" y="2430"/>
              <a:ext cx="749" cy="674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+mn-ea"/>
                </a:rPr>
                <a:t>蒸发</a:t>
              </a:r>
              <a:endParaRPr sz="2400">
                <a:solidFill>
                  <a:srgbClr val="303030"/>
                </a:solidFill>
                <a:latin typeface="+mn-ea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720263" y="1475740"/>
            <a:ext cx="632460" cy="557530"/>
            <a:chOff x="16314" y="3247"/>
            <a:chExt cx="996" cy="878"/>
          </a:xfrm>
        </p:grpSpPr>
        <p:sp>
          <p:nvSpPr>
            <p:cNvPr id="58" name="MMConnector"/>
            <p:cNvSpPr/>
            <p:nvPr/>
          </p:nvSpPr>
          <p:spPr>
            <a:xfrm>
              <a:off x="16314" y="3717"/>
              <a:ext cx="494" cy="408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-125400" y="-54625"/>
                  </a:moveTo>
                  <a:cubicBezTo>
                    <a:pt x="-12272" y="-54625"/>
                    <a:pt x="20275" y="54625"/>
                    <a:pt x="125400" y="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59" name="SubTopic"/>
            <p:cNvSpPr/>
            <p:nvPr/>
          </p:nvSpPr>
          <p:spPr>
            <a:xfrm>
              <a:off x="16562" y="3247"/>
              <a:ext cx="749" cy="674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+mn-ea"/>
                </a:rPr>
                <a:t>沸腾</a:t>
              </a:r>
              <a:endParaRPr sz="2400">
                <a:solidFill>
                  <a:srgbClr val="303030"/>
                </a:solidFill>
                <a:latin typeface="+mn-ea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8930958" y="2599055"/>
            <a:ext cx="617855" cy="831850"/>
            <a:chOff x="15071" y="5265"/>
            <a:chExt cx="973" cy="1310"/>
          </a:xfrm>
        </p:grpSpPr>
        <p:sp>
          <p:nvSpPr>
            <p:cNvPr id="61" name="MMConnector"/>
            <p:cNvSpPr/>
            <p:nvPr/>
          </p:nvSpPr>
          <p:spPr>
            <a:xfrm>
              <a:off x="15071" y="6167"/>
              <a:ext cx="494" cy="408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-125400" y="54625"/>
                  </a:moveTo>
                  <a:cubicBezTo>
                    <a:pt x="-12272" y="54625"/>
                    <a:pt x="20275" y="-54625"/>
                    <a:pt x="125400" y="-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62" name="SubTopic"/>
            <p:cNvSpPr/>
            <p:nvPr/>
          </p:nvSpPr>
          <p:spPr>
            <a:xfrm>
              <a:off x="15295" y="5265"/>
              <a:ext cx="749" cy="674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+mn-ea"/>
                </a:rPr>
                <a:t>方式</a:t>
              </a:r>
              <a:endParaRPr sz="2400">
                <a:solidFill>
                  <a:srgbClr val="303030"/>
                </a:solidFill>
                <a:latin typeface="+mn-ea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930958" y="3248025"/>
            <a:ext cx="617855" cy="615315"/>
            <a:chOff x="15071" y="6377"/>
            <a:chExt cx="973" cy="969"/>
          </a:xfrm>
        </p:grpSpPr>
        <p:sp>
          <p:nvSpPr>
            <p:cNvPr id="64" name="MMConnector"/>
            <p:cNvSpPr/>
            <p:nvPr/>
          </p:nvSpPr>
          <p:spPr>
            <a:xfrm>
              <a:off x="15071" y="6779"/>
              <a:ext cx="494" cy="567"/>
            </a:xfrm>
            <a:custGeom>
              <a:avLst/>
              <a:gdLst/>
              <a:ahLst/>
              <a:cxnLst/>
              <a:pathLst>
                <a:path w="250800" h="218500" fill="none">
                  <a:moveTo>
                    <a:pt x="-125400" y="-109250"/>
                  </a:moveTo>
                  <a:cubicBezTo>
                    <a:pt x="162" y="-109250"/>
                    <a:pt x="-8738" y="109250"/>
                    <a:pt x="125400" y="1092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65" name="SubTopic"/>
            <p:cNvSpPr/>
            <p:nvPr/>
          </p:nvSpPr>
          <p:spPr>
            <a:xfrm>
              <a:off x="15295" y="6377"/>
              <a:ext cx="749" cy="674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+mn-ea"/>
                </a:rPr>
                <a:t>放热</a:t>
              </a:r>
              <a:endParaRPr sz="2400">
                <a:solidFill>
                  <a:srgbClr val="303030"/>
                </a:solidFill>
                <a:latin typeface="+mn-ea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720263" y="2354580"/>
            <a:ext cx="1229360" cy="816610"/>
            <a:chOff x="16314" y="4880"/>
            <a:chExt cx="1936" cy="1286"/>
          </a:xfrm>
        </p:grpSpPr>
        <p:sp>
          <p:nvSpPr>
            <p:cNvPr id="67" name="MMConnector"/>
            <p:cNvSpPr/>
            <p:nvPr/>
          </p:nvSpPr>
          <p:spPr>
            <a:xfrm>
              <a:off x="16314" y="5758"/>
              <a:ext cx="494" cy="408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-125400" y="54625"/>
                  </a:moveTo>
                  <a:cubicBezTo>
                    <a:pt x="-12272" y="54625"/>
                    <a:pt x="20275" y="-54625"/>
                    <a:pt x="125400" y="-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68" name="SubTopic"/>
            <p:cNvSpPr/>
            <p:nvPr/>
          </p:nvSpPr>
          <p:spPr>
            <a:xfrm>
              <a:off x="16562" y="4880"/>
              <a:ext cx="1688" cy="674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+mn-ea"/>
                </a:rPr>
                <a:t>降低温度</a:t>
              </a:r>
              <a:endParaRPr sz="2400">
                <a:solidFill>
                  <a:srgbClr val="303030"/>
                </a:solidFill>
                <a:latin typeface="+mn-ea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9720263" y="2863215"/>
            <a:ext cx="1311910" cy="558165"/>
            <a:chOff x="16314" y="5696"/>
            <a:chExt cx="2066" cy="879"/>
          </a:xfrm>
        </p:grpSpPr>
        <p:sp>
          <p:nvSpPr>
            <p:cNvPr id="70" name="MMConnector"/>
            <p:cNvSpPr/>
            <p:nvPr/>
          </p:nvSpPr>
          <p:spPr>
            <a:xfrm>
              <a:off x="16314" y="6167"/>
              <a:ext cx="494" cy="408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-125400" y="-54625"/>
                  </a:moveTo>
                  <a:cubicBezTo>
                    <a:pt x="-12272" y="-54625"/>
                    <a:pt x="20275" y="54625"/>
                    <a:pt x="125400" y="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71" name="SubTopic"/>
            <p:cNvSpPr/>
            <p:nvPr/>
          </p:nvSpPr>
          <p:spPr>
            <a:xfrm>
              <a:off x="16562" y="5696"/>
              <a:ext cx="1819" cy="674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+mn-ea"/>
                </a:rPr>
                <a:t>压缩体积</a:t>
              </a:r>
              <a:endParaRPr sz="2400">
                <a:solidFill>
                  <a:srgbClr val="303030"/>
                </a:solidFill>
                <a:latin typeface="+mn-ea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334183" y="4820285"/>
            <a:ext cx="1537449" cy="1198880"/>
            <a:chOff x="5175" y="8565"/>
            <a:chExt cx="2087" cy="1888"/>
          </a:xfrm>
        </p:grpSpPr>
        <p:sp>
          <p:nvSpPr>
            <p:cNvPr id="73" name="矩形标注 72"/>
            <p:cNvSpPr/>
            <p:nvPr/>
          </p:nvSpPr>
          <p:spPr>
            <a:xfrm>
              <a:off x="5175" y="8565"/>
              <a:ext cx="2087" cy="1813"/>
            </a:xfrm>
            <a:prstGeom prst="wedgeRectCallout">
              <a:avLst>
                <a:gd name="adj1" fmla="val -45297"/>
                <a:gd name="adj2" fmla="val -64340"/>
              </a:avLst>
            </a:prstGeom>
            <a:noFill/>
            <a:ln>
              <a:solidFill>
                <a:srgbClr val="9AE654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5185" y="8565"/>
              <a:ext cx="2077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/>
                <a:t>晶体与非晶体特点</a:t>
              </a:r>
              <a:endParaRPr lang="zh-CN" altLang="en-US" sz="2400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2137728" y="2980690"/>
            <a:ext cx="946150" cy="1286510"/>
            <a:chOff x="4034" y="2001"/>
            <a:chExt cx="1490" cy="2026"/>
          </a:xfrm>
        </p:grpSpPr>
        <p:sp>
          <p:nvSpPr>
            <p:cNvPr id="76" name="MMConnector"/>
            <p:cNvSpPr/>
            <p:nvPr/>
          </p:nvSpPr>
          <p:spPr>
            <a:xfrm>
              <a:off x="5030" y="3140"/>
              <a:ext cx="494" cy="887"/>
            </a:xfrm>
            <a:custGeom>
              <a:avLst/>
              <a:gdLst/>
              <a:ahLst/>
              <a:cxnLst/>
              <a:pathLst>
                <a:path w="250800" h="237500" fill="none">
                  <a:moveTo>
                    <a:pt x="125400" y="118750"/>
                  </a:moveTo>
                  <a:cubicBezTo>
                    <a:pt x="-2259" y="118750"/>
                    <a:pt x="13632" y="-118750"/>
                    <a:pt x="-125400" y="-118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77" name="SubTopic"/>
            <p:cNvSpPr/>
            <p:nvPr/>
          </p:nvSpPr>
          <p:spPr>
            <a:xfrm>
              <a:off x="4034" y="2001"/>
              <a:ext cx="749" cy="674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+mn-ea"/>
                </a:rPr>
                <a:t>定义</a:t>
              </a:r>
              <a:endParaRPr sz="2400">
                <a:solidFill>
                  <a:srgbClr val="303030"/>
                </a:solidFill>
                <a:latin typeface="+mn-ea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1438593" y="3512185"/>
            <a:ext cx="1645285" cy="495300"/>
            <a:chOff x="2933" y="2838"/>
            <a:chExt cx="2591" cy="780"/>
          </a:xfrm>
        </p:grpSpPr>
        <p:sp>
          <p:nvSpPr>
            <p:cNvPr id="79" name="MMConnector"/>
            <p:cNvSpPr/>
            <p:nvPr/>
          </p:nvSpPr>
          <p:spPr>
            <a:xfrm>
              <a:off x="5030" y="3548"/>
              <a:ext cx="494" cy="71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80" name="SubTopic"/>
            <p:cNvSpPr/>
            <p:nvPr/>
          </p:nvSpPr>
          <p:spPr>
            <a:xfrm>
              <a:off x="2933" y="2838"/>
              <a:ext cx="1850" cy="674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+mn-ea"/>
                </a:rPr>
                <a:t>摄氏温度</a:t>
              </a:r>
              <a:endParaRPr sz="2400">
                <a:solidFill>
                  <a:srgbClr val="303030"/>
                </a:solidFill>
                <a:latin typeface="+mn-ea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985963" y="4290060"/>
            <a:ext cx="1097915" cy="795020"/>
            <a:chOff x="3795" y="4063"/>
            <a:chExt cx="1729" cy="1252"/>
          </a:xfrm>
        </p:grpSpPr>
        <p:sp>
          <p:nvSpPr>
            <p:cNvPr id="82" name="MMConnector"/>
            <p:cNvSpPr/>
            <p:nvPr/>
          </p:nvSpPr>
          <p:spPr>
            <a:xfrm>
              <a:off x="5030" y="4161"/>
              <a:ext cx="494" cy="1154"/>
            </a:xfrm>
            <a:custGeom>
              <a:avLst/>
              <a:gdLst/>
              <a:ahLst/>
              <a:cxnLst/>
              <a:pathLst>
                <a:path w="250800" h="308750" fill="none">
                  <a:moveTo>
                    <a:pt x="125400" y="-154375"/>
                  </a:moveTo>
                  <a:cubicBezTo>
                    <a:pt x="-9893" y="-154375"/>
                    <a:pt x="31445" y="154375"/>
                    <a:pt x="-125400" y="15437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83" name="SubTopic"/>
            <p:cNvSpPr/>
            <p:nvPr/>
          </p:nvSpPr>
          <p:spPr>
            <a:xfrm>
              <a:off x="3795" y="4063"/>
              <a:ext cx="989" cy="674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+mn-ea"/>
                </a:rPr>
                <a:t>温度计</a:t>
              </a:r>
              <a:endParaRPr sz="2400">
                <a:solidFill>
                  <a:srgbClr val="303030"/>
                </a:solidFill>
                <a:latin typeface="+mn-ea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845503" y="3972560"/>
            <a:ext cx="1296670" cy="976630"/>
            <a:chOff x="1999" y="3676"/>
            <a:chExt cx="2042" cy="1538"/>
          </a:xfrm>
        </p:grpSpPr>
        <p:sp>
          <p:nvSpPr>
            <p:cNvPr id="85" name="MMConnector"/>
            <p:cNvSpPr/>
            <p:nvPr/>
          </p:nvSpPr>
          <p:spPr>
            <a:xfrm>
              <a:off x="3547" y="4534"/>
              <a:ext cx="494" cy="680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54625"/>
                  </a:moveTo>
                  <a:cubicBezTo>
                    <a:pt x="12272" y="54625"/>
                    <a:pt x="-20275" y="-54625"/>
                    <a:pt x="-125400" y="-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86" name="SubTopic"/>
            <p:cNvSpPr/>
            <p:nvPr/>
          </p:nvSpPr>
          <p:spPr>
            <a:xfrm>
              <a:off x="1999" y="3676"/>
              <a:ext cx="1301" cy="506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+mn-ea"/>
                </a:rPr>
                <a:t>原理</a:t>
              </a:r>
              <a:endParaRPr sz="2400">
                <a:solidFill>
                  <a:srgbClr val="303030"/>
                </a:solidFill>
                <a:latin typeface="+mn-ea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632143" y="4361815"/>
            <a:ext cx="1524635" cy="1450975"/>
            <a:chOff x="1527" y="3791"/>
            <a:chExt cx="2401" cy="2285"/>
          </a:xfrm>
        </p:grpSpPr>
        <p:sp>
          <p:nvSpPr>
            <p:cNvPr id="88" name="MMConnector"/>
            <p:cNvSpPr/>
            <p:nvPr/>
          </p:nvSpPr>
          <p:spPr>
            <a:xfrm>
              <a:off x="3434" y="4942"/>
              <a:ext cx="494" cy="1134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-54625"/>
                  </a:moveTo>
                  <a:cubicBezTo>
                    <a:pt x="12272" y="-54625"/>
                    <a:pt x="-20275" y="54625"/>
                    <a:pt x="-125400" y="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89" name="SubTopic"/>
            <p:cNvSpPr/>
            <p:nvPr/>
          </p:nvSpPr>
          <p:spPr>
            <a:xfrm>
              <a:off x="1527" y="3791"/>
              <a:ext cx="1661" cy="1693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+mn-ea"/>
                </a:rPr>
                <a:t>温度计</a:t>
              </a:r>
              <a:endParaRPr sz="2400">
                <a:solidFill>
                  <a:srgbClr val="303030"/>
                </a:solidFill>
                <a:latin typeface="+mn-ea"/>
              </a:endParaRPr>
            </a:p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+mn-ea"/>
                </a:rPr>
                <a:t>的使用</a:t>
              </a:r>
              <a:endParaRPr sz="2400">
                <a:solidFill>
                  <a:srgbClr val="303030"/>
                </a:solidFill>
                <a:latin typeface="+mn-ea"/>
              </a:endParaRPr>
            </a:p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+mn-ea"/>
                </a:rPr>
                <a:t>及读数</a:t>
              </a:r>
              <a:endParaRPr lang="zh-CN" sz="2400">
                <a:solidFill>
                  <a:srgbClr val="303030"/>
                </a:solidFill>
                <a:latin typeface="+mn-ea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5006658" y="3305175"/>
            <a:ext cx="2898140" cy="1283335"/>
            <a:chOff x="7535" y="4998"/>
            <a:chExt cx="4564" cy="2021"/>
          </a:xfrm>
        </p:grpSpPr>
        <p:sp>
          <p:nvSpPr>
            <p:cNvPr id="91" name="MainTopic"/>
            <p:cNvSpPr/>
            <p:nvPr/>
          </p:nvSpPr>
          <p:spPr>
            <a:xfrm>
              <a:off x="8255" y="4998"/>
              <a:ext cx="3844" cy="2021"/>
            </a:xfrm>
            <a:custGeom>
              <a:avLst/>
              <a:gdLst>
                <a:gd name="rtl" fmla="*/ 135280 w 737200"/>
                <a:gd name="rtt" fmla="*/ 71440 h 463600"/>
                <a:gd name="rtr" fmla="*/ 598880 w 737200"/>
                <a:gd name="rtb" fmla="*/ 405840 h 463600"/>
              </a:gdLst>
              <a:ahLst/>
              <a:cxnLst/>
              <a:rect l="rtl" t="rtt" r="rtr" b="rtb"/>
              <a:pathLst>
                <a:path w="737200" h="463600">
                  <a:moveTo>
                    <a:pt x="30400" y="0"/>
                  </a:moveTo>
                  <a:lnTo>
                    <a:pt x="706800" y="0"/>
                  </a:lnTo>
                  <a:cubicBezTo>
                    <a:pt x="723581" y="0"/>
                    <a:pt x="737200" y="13619"/>
                    <a:pt x="737200" y="30400"/>
                  </a:cubicBezTo>
                  <a:lnTo>
                    <a:pt x="737200" y="433200"/>
                  </a:lnTo>
                  <a:cubicBezTo>
                    <a:pt x="737200" y="449981"/>
                    <a:pt x="723581" y="463600"/>
                    <a:pt x="706800" y="463600"/>
                  </a:cubicBezTo>
                  <a:lnTo>
                    <a:pt x="30400" y="463600"/>
                  </a:lnTo>
                  <a:cubicBezTo>
                    <a:pt x="13619" y="463600"/>
                    <a:pt x="0" y="449981"/>
                    <a:pt x="0" y="4332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square" lIns="0" tIns="0" rIns="0" bIns="22500" rtlCol="0" anchor="ctr"/>
            <a:p>
              <a:pPr algn="l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六种物态变化辨识及其吸放热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92" name="MMConnector"/>
            <p:cNvSpPr/>
            <p:nvPr/>
          </p:nvSpPr>
          <p:spPr>
            <a:xfrm flipV="1">
              <a:off x="7535" y="5983"/>
              <a:ext cx="850" cy="28"/>
            </a:xfrm>
            <a:custGeom>
              <a:avLst/>
              <a:gdLst/>
              <a:ahLst/>
              <a:cxnLst/>
              <a:pathLst>
                <a:path w="798000" h="7600">
                  <a:moveTo>
                    <a:pt x="-124686" y="-20336"/>
                  </a:moveTo>
                  <a:cubicBezTo>
                    <a:pt x="-131297" y="-15390"/>
                    <a:pt x="-135128" y="-8012"/>
                    <a:pt x="-135128" y="0"/>
                  </a:cubicBezTo>
                  <a:cubicBezTo>
                    <a:pt x="-135128" y="14630"/>
                    <a:pt x="-122352" y="27147"/>
                    <a:pt x="-103208" y="26600"/>
                  </a:cubicBezTo>
                  <a:lnTo>
                    <a:pt x="694792" y="3800"/>
                  </a:lnTo>
                  <a:cubicBezTo>
                    <a:pt x="694792" y="3800"/>
                    <a:pt x="694792" y="3800"/>
                    <a:pt x="694792" y="3800"/>
                  </a:cubicBezTo>
                  <a:cubicBezTo>
                    <a:pt x="697527" y="3722"/>
                    <a:pt x="699352" y="2090"/>
                    <a:pt x="699352" y="0"/>
                  </a:cubicBezTo>
                  <a:cubicBezTo>
                    <a:pt x="699352" y="-2090"/>
                    <a:pt x="697527" y="-3722"/>
                    <a:pt x="694792" y="-3800"/>
                  </a:cubicBezTo>
                  <a:lnTo>
                    <a:pt x="-80417" y="-25949"/>
                  </a:lnTo>
                  <a:cubicBezTo>
                    <a:pt x="-92998" y="-26308"/>
                    <a:pt x="-112419" y="-29515"/>
                    <a:pt x="-124686" y="-20336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</p:grpSp>
      <p:grpSp>
        <p:nvGrpSpPr>
          <p:cNvPr id="93" name="组合 92"/>
          <p:cNvGrpSpPr/>
          <p:nvPr/>
        </p:nvGrpSpPr>
        <p:grpSpPr>
          <a:xfrm flipH="1">
            <a:off x="6965633" y="4771390"/>
            <a:ext cx="1063625" cy="1094740"/>
            <a:chOff x="2266" y="2260"/>
            <a:chExt cx="2102" cy="1649"/>
          </a:xfrm>
        </p:grpSpPr>
        <p:sp>
          <p:nvSpPr>
            <p:cNvPr id="94" name="SubTopic"/>
            <p:cNvSpPr/>
            <p:nvPr/>
          </p:nvSpPr>
          <p:spPr>
            <a:xfrm>
              <a:off x="2266" y="2260"/>
              <a:ext cx="1481" cy="860"/>
            </a:xfrm>
            <a:custGeom>
              <a:avLst/>
              <a:gdLst>
                <a:gd name="rtl" fmla="*/ 47025 w 541200"/>
                <a:gd name="rtt" fmla="*/ 22605 h 288750"/>
                <a:gd name="rtr" fmla="*/ 495825 w 541200"/>
                <a:gd name="rtb" fmla="*/ 273405 h 288750"/>
              </a:gdLst>
              <a:ahLst/>
              <a:cxnLst/>
              <a:rect l="rtl" t="rtt" r="rtr" b="rtb"/>
              <a:pathLst>
                <a:path w="541200" h="288750" stroke="0">
                  <a:moveTo>
                    <a:pt x="0" y="0"/>
                  </a:moveTo>
                  <a:lnTo>
                    <a:pt x="541200" y="0"/>
                  </a:lnTo>
                  <a:lnTo>
                    <a:pt x="5412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541200" h="288750" fill="none">
                  <a:moveTo>
                    <a:pt x="0" y="288750"/>
                  </a:moveTo>
                  <a:lnTo>
                    <a:pt x="541200" y="288750"/>
                  </a:lnTo>
                </a:path>
              </a:pathLst>
            </a:custGeom>
            <a:noFill/>
            <a:ln w="13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95" name="MMConnector"/>
            <p:cNvSpPr/>
            <p:nvPr/>
          </p:nvSpPr>
          <p:spPr>
            <a:xfrm>
              <a:off x="3953" y="3382"/>
              <a:ext cx="415" cy="527"/>
            </a:xfrm>
            <a:custGeom>
              <a:avLst/>
              <a:gdLst/>
              <a:ahLst/>
              <a:cxnLst/>
              <a:pathLst>
                <a:path w="217800" h="177375" fill="none">
                  <a:moveTo>
                    <a:pt x="108900" y="88688"/>
                  </a:moveTo>
                  <a:cubicBezTo>
                    <a:pt x="1238" y="88688"/>
                    <a:pt x="4372" y="-88687"/>
                    <a:pt x="-108900" y="-88687"/>
                  </a:cubicBezTo>
                </a:path>
              </a:pathLst>
            </a:custGeom>
            <a:noFill/>
            <a:ln w="13200" cap="rnd">
              <a:solidFill>
                <a:srgbClr val="96E54E"/>
              </a:solidFill>
              <a:round/>
            </a:ln>
          </p:spPr>
        </p:sp>
      </p:grpSp>
      <p:grpSp>
        <p:nvGrpSpPr>
          <p:cNvPr id="96" name="组合 95"/>
          <p:cNvGrpSpPr/>
          <p:nvPr/>
        </p:nvGrpSpPr>
        <p:grpSpPr>
          <a:xfrm flipH="1">
            <a:off x="6965633" y="5395595"/>
            <a:ext cx="1642217" cy="711835"/>
            <a:chOff x="1121" y="3216"/>
            <a:chExt cx="3247" cy="1073"/>
          </a:xfrm>
        </p:grpSpPr>
        <p:sp>
          <p:nvSpPr>
            <p:cNvPr id="97" name="MMConnector"/>
            <p:cNvSpPr/>
            <p:nvPr/>
          </p:nvSpPr>
          <p:spPr>
            <a:xfrm>
              <a:off x="3953" y="3860"/>
              <a:ext cx="415" cy="429"/>
            </a:xfrm>
            <a:custGeom>
              <a:avLst/>
              <a:gdLst/>
              <a:ahLst/>
              <a:cxnLst/>
              <a:pathLst>
                <a:path w="217800" h="144375" fill="none">
                  <a:moveTo>
                    <a:pt x="108900" y="-72187"/>
                  </a:moveTo>
                  <a:cubicBezTo>
                    <a:pt x="4963" y="-72187"/>
                    <a:pt x="-4320" y="72188"/>
                    <a:pt x="-108900" y="72188"/>
                  </a:cubicBezTo>
                </a:path>
              </a:pathLst>
            </a:custGeom>
            <a:noFill/>
            <a:ln w="13200" cap="rnd">
              <a:solidFill>
                <a:srgbClr val="96E54E"/>
              </a:solidFill>
              <a:round/>
            </a:ln>
          </p:spPr>
        </p:sp>
        <p:sp>
          <p:nvSpPr>
            <p:cNvPr id="98" name="SubTopic"/>
            <p:cNvSpPr/>
            <p:nvPr/>
          </p:nvSpPr>
          <p:spPr>
            <a:xfrm>
              <a:off x="1121" y="3216"/>
              <a:ext cx="2625" cy="860"/>
            </a:xfrm>
            <a:custGeom>
              <a:avLst/>
              <a:gdLst>
                <a:gd name="rtl" fmla="*/ 47025 w 541200"/>
                <a:gd name="rtt" fmla="*/ 22605 h 288750"/>
                <a:gd name="rtr" fmla="*/ 495825 w 541200"/>
                <a:gd name="rtb" fmla="*/ 273405 h 288750"/>
              </a:gdLst>
              <a:ahLst/>
              <a:cxnLst/>
              <a:rect l="rtl" t="rtt" r="rtr" b="rtb"/>
              <a:pathLst>
                <a:path w="541200" h="288750" stroke="0">
                  <a:moveTo>
                    <a:pt x="0" y="0"/>
                  </a:moveTo>
                  <a:lnTo>
                    <a:pt x="541200" y="0"/>
                  </a:lnTo>
                  <a:lnTo>
                    <a:pt x="5412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541200" h="288750" fill="none">
                  <a:moveTo>
                    <a:pt x="0" y="288750"/>
                  </a:moveTo>
                  <a:lnTo>
                    <a:pt x="541200" y="288750"/>
                  </a:lnTo>
                </a:path>
              </a:pathLst>
            </a:custGeom>
            <a:noFill/>
            <a:ln w="13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吸、放热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 flipV="1">
            <a:off x="5922328" y="4013551"/>
            <a:ext cx="1127125" cy="2231356"/>
            <a:chOff x="10159" y="7710"/>
            <a:chExt cx="1775" cy="4941"/>
          </a:xfrm>
        </p:grpSpPr>
        <p:sp>
          <p:nvSpPr>
            <p:cNvPr id="100" name="MMConnector"/>
            <p:cNvSpPr/>
            <p:nvPr/>
          </p:nvSpPr>
          <p:spPr>
            <a:xfrm>
              <a:off x="10159" y="10738"/>
              <a:ext cx="684" cy="1913"/>
            </a:xfrm>
            <a:custGeom>
              <a:avLst/>
              <a:gdLst/>
              <a:ahLst/>
              <a:cxnLst/>
              <a:pathLst>
                <a:path w="821890" h="171119">
                  <a:moveTo>
                    <a:pt x="-66263" y="4023"/>
                  </a:moveTo>
                  <a:cubicBezTo>
                    <a:pt x="-84782" y="8908"/>
                    <a:pt x="-93582" y="24415"/>
                    <a:pt x="-89505" y="38466"/>
                  </a:cubicBezTo>
                  <a:cubicBezTo>
                    <a:pt x="-85428" y="52516"/>
                    <a:pt x="-69664" y="60994"/>
                    <a:pt x="-51436" y="55115"/>
                  </a:cubicBezTo>
                  <a:cubicBezTo>
                    <a:pt x="-34486" y="49649"/>
                    <a:pt x="-17536" y="44182"/>
                    <a:pt x="-627" y="38653"/>
                  </a:cubicBezTo>
                  <a:cubicBezTo>
                    <a:pt x="16282" y="33124"/>
                    <a:pt x="33149" y="27532"/>
                    <a:pt x="49998" y="21931"/>
                  </a:cubicBezTo>
                  <a:cubicBezTo>
                    <a:pt x="66848" y="16331"/>
                    <a:pt x="83680" y="10721"/>
                    <a:pt x="100503" y="5128"/>
                  </a:cubicBezTo>
                  <a:cubicBezTo>
                    <a:pt x="117326" y="-466"/>
                    <a:pt x="134139" y="-6044"/>
                    <a:pt x="150956" y="-11573"/>
                  </a:cubicBezTo>
                  <a:cubicBezTo>
                    <a:pt x="167773" y="-17101"/>
                    <a:pt x="184593" y="-22581"/>
                    <a:pt x="201428" y="-27980"/>
                  </a:cubicBezTo>
                  <a:cubicBezTo>
                    <a:pt x="218264" y="-33378"/>
                    <a:pt x="235114" y="-38696"/>
                    <a:pt x="251991" y="-43899"/>
                  </a:cubicBezTo>
                  <a:cubicBezTo>
                    <a:pt x="268868" y="-49103"/>
                    <a:pt x="285771" y="-54194"/>
                    <a:pt x="302710" y="-59138"/>
                  </a:cubicBezTo>
                  <a:cubicBezTo>
                    <a:pt x="319649" y="-64083"/>
                    <a:pt x="336625" y="-68882"/>
                    <a:pt x="353644" y="-73505"/>
                  </a:cubicBezTo>
                  <a:cubicBezTo>
                    <a:pt x="370664" y="-78127"/>
                    <a:pt x="387728" y="-82573"/>
                    <a:pt x="404841" y="-86813"/>
                  </a:cubicBezTo>
                  <a:cubicBezTo>
                    <a:pt x="421953" y="-91053"/>
                    <a:pt x="439115" y="-95087"/>
                    <a:pt x="456332" y="-98888"/>
                  </a:cubicBezTo>
                  <a:cubicBezTo>
                    <a:pt x="473549" y="-102689"/>
                    <a:pt x="490821" y="-106257"/>
                    <a:pt x="508134" y="-109568"/>
                  </a:cubicBezTo>
                  <a:cubicBezTo>
                    <a:pt x="525447" y="-112878"/>
                    <a:pt x="542801" y="-115932"/>
                    <a:pt x="560246" y="-118711"/>
                  </a:cubicBezTo>
                  <a:cubicBezTo>
                    <a:pt x="577692" y="-121490"/>
                    <a:pt x="595228" y="-123996"/>
                    <a:pt x="612650" y="-126199"/>
                  </a:cubicBezTo>
                  <a:cubicBezTo>
                    <a:pt x="630073" y="-128403"/>
                    <a:pt x="647382" y="-130304"/>
                    <a:pt x="665312" y="-131940"/>
                  </a:cubicBezTo>
                  <a:cubicBezTo>
                    <a:pt x="683242" y="-133575"/>
                    <a:pt x="701792" y="-134944"/>
                    <a:pt x="718184" y="-135868"/>
                  </a:cubicBezTo>
                  <a:cubicBezTo>
                    <a:pt x="734575" y="-136792"/>
                    <a:pt x="748808" y="-137271"/>
                    <a:pt x="763040" y="-137750"/>
                  </a:cubicBezTo>
                  <a:cubicBezTo>
                    <a:pt x="765774" y="-137842"/>
                    <a:pt x="767600" y="-139460"/>
                    <a:pt x="767600" y="-141550"/>
                  </a:cubicBezTo>
                  <a:cubicBezTo>
                    <a:pt x="767600" y="-143640"/>
                    <a:pt x="765775" y="-145294"/>
                    <a:pt x="763040" y="-145350"/>
                  </a:cubicBezTo>
                  <a:cubicBezTo>
                    <a:pt x="748726" y="-145643"/>
                    <a:pt x="734412" y="-145936"/>
                    <a:pt x="717887" y="-145898"/>
                  </a:cubicBezTo>
                  <a:cubicBezTo>
                    <a:pt x="701361" y="-145861"/>
                    <a:pt x="682624" y="-145495"/>
                    <a:pt x="664482" y="-144825"/>
                  </a:cubicBezTo>
                  <a:cubicBezTo>
                    <a:pt x="646339" y="-144156"/>
                    <a:pt x="628792" y="-143184"/>
                    <a:pt x="611101" y="-141913"/>
                  </a:cubicBezTo>
                  <a:cubicBezTo>
                    <a:pt x="593410" y="-140642"/>
                    <a:pt x="575576" y="-139072"/>
                    <a:pt x="557809" y="-137219"/>
                  </a:cubicBezTo>
                  <a:cubicBezTo>
                    <a:pt x="540042" y="-135366"/>
                    <a:pt x="522343" y="-133231"/>
                    <a:pt x="504665" y="-130832"/>
                  </a:cubicBezTo>
                  <a:cubicBezTo>
                    <a:pt x="486988" y="-128433"/>
                    <a:pt x="469331" y="-125771"/>
                    <a:pt x="451717" y="-122871"/>
                  </a:cubicBezTo>
                  <a:cubicBezTo>
                    <a:pt x="434103" y="-119970"/>
                    <a:pt x="416530" y="-116831"/>
                    <a:pt x="398998" y="-113481"/>
                  </a:cubicBezTo>
                  <a:cubicBezTo>
                    <a:pt x="381467" y="-110132"/>
                    <a:pt x="363977" y="-106572"/>
                    <a:pt x="346529" y="-102833"/>
                  </a:cubicBezTo>
                  <a:cubicBezTo>
                    <a:pt x="329082" y="-99093"/>
                    <a:pt x="311677" y="-95175"/>
                    <a:pt x="294313" y="-91110"/>
                  </a:cubicBezTo>
                  <a:cubicBezTo>
                    <a:pt x="276949" y="-87046"/>
                    <a:pt x="259626" y="-82835"/>
                    <a:pt x="242339" y="-78513"/>
                  </a:cubicBezTo>
                  <a:cubicBezTo>
                    <a:pt x="225053" y="-74191"/>
                    <a:pt x="207803" y="-69756"/>
                    <a:pt x="190584" y="-65245"/>
                  </a:cubicBezTo>
                  <a:cubicBezTo>
                    <a:pt x="173365" y="-60734"/>
                    <a:pt x="156177" y="-56146"/>
                    <a:pt x="139014" y="-51515"/>
                  </a:cubicBezTo>
                  <a:cubicBezTo>
                    <a:pt x="121850" y="-46884"/>
                    <a:pt x="104711" y="-42209"/>
                    <a:pt x="87588" y="-37527"/>
                  </a:cubicBezTo>
                  <a:cubicBezTo>
                    <a:pt x="70466" y="-32845"/>
                    <a:pt x="53360" y="-28155"/>
                    <a:pt x="36263" y="-23482"/>
                  </a:cubicBezTo>
                  <a:cubicBezTo>
                    <a:pt x="19167" y="-18809"/>
                    <a:pt x="2080" y="-14153"/>
                    <a:pt x="-15006" y="-9571"/>
                  </a:cubicBezTo>
                  <a:cubicBezTo>
                    <a:pt x="-32092" y="-4990"/>
                    <a:pt x="-49178" y="-483"/>
                    <a:pt x="-66263" y="4023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06" name="MainTopic"/>
            <p:cNvSpPr/>
            <p:nvPr/>
          </p:nvSpPr>
          <p:spPr>
            <a:xfrm flipV="1">
              <a:off x="10774" y="7710"/>
              <a:ext cx="1160" cy="2753"/>
            </a:xfrm>
            <a:custGeom>
              <a:avLst/>
              <a:gdLst>
                <a:gd name="rtl" fmla="*/ 135280 w 1026000"/>
                <a:gd name="rtt" fmla="*/ 71440 h 296400"/>
                <a:gd name="rtr" fmla="*/ 887680 w 1026000"/>
                <a:gd name="rtb" fmla="*/ 238640 h 296400"/>
              </a:gdLst>
              <a:ahLst/>
              <a:cxnLst/>
              <a:rect l="rtl" t="rtt" r="rtr" b="rtb"/>
              <a:pathLst>
                <a:path w="1026000" h="296400">
                  <a:moveTo>
                    <a:pt x="30400" y="0"/>
                  </a:moveTo>
                  <a:lnTo>
                    <a:pt x="995600" y="0"/>
                  </a:lnTo>
                  <a:cubicBezTo>
                    <a:pt x="1012381" y="0"/>
                    <a:pt x="1026000" y="13619"/>
                    <a:pt x="1026000" y="30400"/>
                  </a:cubicBezTo>
                  <a:lnTo>
                    <a:pt x="1026000" y="266000"/>
                  </a:lnTo>
                  <a:cubicBezTo>
                    <a:pt x="1026000" y="282781"/>
                    <a:pt x="1012381" y="296400"/>
                    <a:pt x="9956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altLang="en-US" sz="2400">
                  <a:solidFill>
                    <a:srgbClr val="303030"/>
                  </a:solidFill>
                  <a:latin typeface="+mn-ea"/>
                </a:rPr>
                <a:t>升华</a:t>
              </a:r>
              <a:endParaRPr lang="zh-CN" altLang="en-US" sz="2400">
                <a:solidFill>
                  <a:srgbClr val="303030"/>
                </a:solidFill>
                <a:latin typeface="+mn-ea"/>
              </a:endParaRPr>
            </a:p>
            <a:p>
              <a:pPr algn="ctr"/>
              <a:r>
                <a:rPr lang="zh-CN" altLang="en-US" sz="2400">
                  <a:solidFill>
                    <a:srgbClr val="303030"/>
                  </a:solidFill>
                  <a:latin typeface="+mn-ea"/>
                </a:rPr>
                <a:t>和</a:t>
              </a:r>
              <a:endParaRPr lang="zh-CN" altLang="en-US" sz="2400">
                <a:solidFill>
                  <a:srgbClr val="303030"/>
                </a:solidFill>
                <a:latin typeface="+mn-ea"/>
              </a:endParaRPr>
            </a:p>
            <a:p>
              <a:pPr algn="ctr"/>
              <a:r>
                <a:rPr lang="zh-CN" altLang="en-US" sz="2400">
                  <a:solidFill>
                    <a:srgbClr val="303030"/>
                  </a:solidFill>
                  <a:latin typeface="+mn-ea"/>
                </a:rPr>
                <a:t>凝华</a:t>
              </a:r>
              <a:endParaRPr lang="zh-CN" altLang="en-US" sz="2400">
                <a:solidFill>
                  <a:srgbClr val="303030"/>
                </a:solidFill>
                <a:latin typeface="+mn-ea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8019733" y="3799840"/>
            <a:ext cx="1699895" cy="809625"/>
            <a:chOff x="12280" y="5777"/>
            <a:chExt cx="2677" cy="1275"/>
          </a:xfrm>
        </p:grpSpPr>
        <p:sp>
          <p:nvSpPr>
            <p:cNvPr id="108" name="MainTopic"/>
            <p:cNvSpPr/>
            <p:nvPr/>
          </p:nvSpPr>
          <p:spPr>
            <a:xfrm flipH="1">
              <a:off x="12991" y="5777"/>
              <a:ext cx="1966" cy="1275"/>
            </a:xfrm>
            <a:custGeom>
              <a:avLst/>
              <a:gdLst>
                <a:gd name="rtl" fmla="*/ 135280 w 1026000"/>
                <a:gd name="rtt" fmla="*/ 71440 h 296400"/>
                <a:gd name="rtr" fmla="*/ 887680 w 1026000"/>
                <a:gd name="rtb" fmla="*/ 238640 h 296400"/>
              </a:gdLst>
              <a:ahLst/>
              <a:cxnLst/>
              <a:rect l="rtl" t="rtt" r="rtr" b="rtb"/>
              <a:pathLst>
                <a:path w="1026000" h="296400">
                  <a:moveTo>
                    <a:pt x="30400" y="0"/>
                  </a:moveTo>
                  <a:lnTo>
                    <a:pt x="995600" y="0"/>
                  </a:lnTo>
                  <a:cubicBezTo>
                    <a:pt x="1012381" y="0"/>
                    <a:pt x="1026000" y="13619"/>
                    <a:pt x="1026000" y="30400"/>
                  </a:cubicBezTo>
                  <a:lnTo>
                    <a:pt x="1026000" y="266000"/>
                  </a:lnTo>
                  <a:cubicBezTo>
                    <a:pt x="1026000" y="282781"/>
                    <a:pt x="1012381" y="296400"/>
                    <a:pt x="9956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+mn-ea"/>
                </a:rPr>
                <a:t>熔化和</a:t>
              </a:r>
              <a:endParaRPr sz="2400">
                <a:solidFill>
                  <a:srgbClr val="303030"/>
                </a:solidFill>
                <a:latin typeface="+mn-ea"/>
              </a:endParaRPr>
            </a:p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+mn-ea"/>
                </a:rPr>
                <a:t>凝固</a:t>
              </a:r>
              <a:endParaRPr sz="2400">
                <a:solidFill>
                  <a:srgbClr val="303030"/>
                </a:solidFill>
                <a:latin typeface="+mn-ea"/>
              </a:endParaRPr>
            </a:p>
          </p:txBody>
        </p:sp>
        <p:sp>
          <p:nvSpPr>
            <p:cNvPr id="109" name="MMConnector"/>
            <p:cNvSpPr/>
            <p:nvPr/>
          </p:nvSpPr>
          <p:spPr>
            <a:xfrm flipV="1">
              <a:off x="12280" y="6192"/>
              <a:ext cx="850" cy="148"/>
            </a:xfrm>
            <a:custGeom>
              <a:avLst/>
              <a:gdLst/>
              <a:ahLst/>
              <a:cxnLst/>
              <a:pathLst>
                <a:path w="798607" h="50034">
                  <a:moveTo>
                    <a:pt x="-159016" y="-10701"/>
                  </a:moveTo>
                  <a:cubicBezTo>
                    <a:pt x="-178150" y="-9888"/>
                    <a:pt x="-190026" y="3458"/>
                    <a:pt x="-189009" y="18053"/>
                  </a:cubicBezTo>
                  <a:cubicBezTo>
                    <a:pt x="-187992" y="32648"/>
                    <a:pt x="-174375" y="44271"/>
                    <a:pt x="-155318" y="42370"/>
                  </a:cubicBezTo>
                  <a:cubicBezTo>
                    <a:pt x="-137623" y="40605"/>
                    <a:pt x="-119929" y="38840"/>
                    <a:pt x="-102246" y="37026"/>
                  </a:cubicBezTo>
                  <a:cubicBezTo>
                    <a:pt x="-84562" y="35213"/>
                    <a:pt x="-66890" y="33351"/>
                    <a:pt x="-49226" y="31465"/>
                  </a:cubicBezTo>
                  <a:cubicBezTo>
                    <a:pt x="-31561" y="29578"/>
                    <a:pt x="-13903" y="27668"/>
                    <a:pt x="3748" y="25738"/>
                  </a:cubicBezTo>
                  <a:cubicBezTo>
                    <a:pt x="21398" y="23808"/>
                    <a:pt x="39042" y="21860"/>
                    <a:pt x="56681" y="19903"/>
                  </a:cubicBezTo>
                  <a:cubicBezTo>
                    <a:pt x="74319" y="17947"/>
                    <a:pt x="91953" y="15984"/>
                    <a:pt x="109582" y="14024"/>
                  </a:cubicBezTo>
                  <a:cubicBezTo>
                    <a:pt x="127212" y="12064"/>
                    <a:pt x="144837" y="10107"/>
                    <a:pt x="162461" y="8167"/>
                  </a:cubicBezTo>
                  <a:cubicBezTo>
                    <a:pt x="180085" y="6226"/>
                    <a:pt x="197707" y="4301"/>
                    <a:pt x="215328" y="2404"/>
                  </a:cubicBezTo>
                  <a:cubicBezTo>
                    <a:pt x="232950" y="508"/>
                    <a:pt x="250571" y="-1360"/>
                    <a:pt x="268194" y="-3186"/>
                  </a:cubicBezTo>
                  <a:cubicBezTo>
                    <a:pt x="285818" y="-5011"/>
                    <a:pt x="303443" y="-6795"/>
                    <a:pt x="321071" y="-8522"/>
                  </a:cubicBezTo>
                  <a:cubicBezTo>
                    <a:pt x="338699" y="-10249"/>
                    <a:pt x="356330" y="-11920"/>
                    <a:pt x="373969" y="-13520"/>
                  </a:cubicBezTo>
                  <a:cubicBezTo>
                    <a:pt x="391609" y="-15120"/>
                    <a:pt x="409257" y="-16649"/>
                    <a:pt x="426899" y="-18093"/>
                  </a:cubicBezTo>
                  <a:cubicBezTo>
                    <a:pt x="444541" y="-19536"/>
                    <a:pt x="462178" y="-20895"/>
                    <a:pt x="479868" y="-22150"/>
                  </a:cubicBezTo>
                  <a:cubicBezTo>
                    <a:pt x="497559" y="-23404"/>
                    <a:pt x="515303" y="-24555"/>
                    <a:pt x="532884" y="-25601"/>
                  </a:cubicBezTo>
                  <a:cubicBezTo>
                    <a:pt x="550465" y="-26647"/>
                    <a:pt x="567882" y="-27586"/>
                    <a:pt x="585948" y="-28357"/>
                  </a:cubicBezTo>
                  <a:cubicBezTo>
                    <a:pt x="604014" y="-29128"/>
                    <a:pt x="622727" y="-29730"/>
                    <a:pt x="641440" y="-30332"/>
                  </a:cubicBezTo>
                  <a:cubicBezTo>
                    <a:pt x="644175" y="-30420"/>
                    <a:pt x="646000" y="-32110"/>
                    <a:pt x="646000" y="-34200"/>
                  </a:cubicBezTo>
                  <a:cubicBezTo>
                    <a:pt x="646000" y="-36290"/>
                    <a:pt x="644175" y="-38008"/>
                    <a:pt x="641440" y="-38068"/>
                  </a:cubicBezTo>
                  <a:cubicBezTo>
                    <a:pt x="622673" y="-38476"/>
                    <a:pt x="603906" y="-38884"/>
                    <a:pt x="585773" y="-39123"/>
                  </a:cubicBezTo>
                  <a:cubicBezTo>
                    <a:pt x="567639" y="-39361"/>
                    <a:pt x="550139" y="-39430"/>
                    <a:pt x="532467" y="-39392"/>
                  </a:cubicBezTo>
                  <a:cubicBezTo>
                    <a:pt x="514795" y="-39355"/>
                    <a:pt x="496951" y="-39211"/>
                    <a:pt x="479154" y="-38963"/>
                  </a:cubicBezTo>
                  <a:cubicBezTo>
                    <a:pt x="461357" y="-38715"/>
                    <a:pt x="443606" y="-38362"/>
                    <a:pt x="425846" y="-37924"/>
                  </a:cubicBezTo>
                  <a:cubicBezTo>
                    <a:pt x="408086" y="-37486"/>
                    <a:pt x="390316" y="-36962"/>
                    <a:pt x="372552" y="-36367"/>
                  </a:cubicBezTo>
                  <a:cubicBezTo>
                    <a:pt x="354789" y="-35772"/>
                    <a:pt x="337033" y="-35105"/>
                    <a:pt x="319280" y="-34382"/>
                  </a:cubicBezTo>
                  <a:cubicBezTo>
                    <a:pt x="301527" y="-33658"/>
                    <a:pt x="283778" y="-32879"/>
                    <a:pt x="266033" y="-32057"/>
                  </a:cubicBezTo>
                  <a:cubicBezTo>
                    <a:pt x="248289" y="-31236"/>
                    <a:pt x="230549" y="-30372"/>
                    <a:pt x="212814" y="-29480"/>
                  </a:cubicBezTo>
                  <a:cubicBezTo>
                    <a:pt x="195078" y="-28588"/>
                    <a:pt x="177348" y="-27668"/>
                    <a:pt x="159622" y="-26732"/>
                  </a:cubicBezTo>
                  <a:cubicBezTo>
                    <a:pt x="141896" y="-25797"/>
                    <a:pt x="124174" y="-24846"/>
                    <a:pt x="106457" y="-23893"/>
                  </a:cubicBezTo>
                  <a:cubicBezTo>
                    <a:pt x="88739" y="-22939"/>
                    <a:pt x="71026" y="-21983"/>
                    <a:pt x="53317" y="-21035"/>
                  </a:cubicBezTo>
                  <a:cubicBezTo>
                    <a:pt x="35608" y="-20087"/>
                    <a:pt x="17903" y="-19147"/>
                    <a:pt x="202" y="-18227"/>
                  </a:cubicBezTo>
                  <a:cubicBezTo>
                    <a:pt x="-17499" y="-17306"/>
                    <a:pt x="-35197" y="-16406"/>
                    <a:pt x="-52891" y="-15531"/>
                  </a:cubicBezTo>
                  <a:cubicBezTo>
                    <a:pt x="-70585" y="-14656"/>
                    <a:pt x="-88276" y="-13806"/>
                    <a:pt x="-105963" y="-13005"/>
                  </a:cubicBezTo>
                  <a:cubicBezTo>
                    <a:pt x="-123650" y="-12204"/>
                    <a:pt x="-141333" y="-11453"/>
                    <a:pt x="-159016" y="-10701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</p:grpSp>
      <p:grpSp>
        <p:nvGrpSpPr>
          <p:cNvPr id="110" name="组合 109"/>
          <p:cNvGrpSpPr/>
          <p:nvPr/>
        </p:nvGrpSpPr>
        <p:grpSpPr>
          <a:xfrm>
            <a:off x="2939098" y="3697605"/>
            <a:ext cx="1329055" cy="703580"/>
            <a:chOff x="4279" y="5616"/>
            <a:chExt cx="2093" cy="1108"/>
          </a:xfrm>
        </p:grpSpPr>
        <p:sp>
          <p:nvSpPr>
            <p:cNvPr id="111" name="MainTopic"/>
            <p:cNvSpPr/>
            <p:nvPr/>
          </p:nvSpPr>
          <p:spPr>
            <a:xfrm>
              <a:off x="4279" y="5616"/>
              <a:ext cx="1168" cy="1108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+mn-ea"/>
                  <a:hlinkClick r:id="rId2" action="ppaction://hlinksldjump"/>
                </a:rPr>
                <a:t>温度</a:t>
              </a:r>
              <a:endParaRPr sz="2400">
                <a:solidFill>
                  <a:srgbClr val="303030"/>
                </a:solidFill>
                <a:latin typeface="+mn-ea"/>
              </a:endParaRPr>
            </a:p>
          </p:txBody>
        </p:sp>
        <p:sp>
          <p:nvSpPr>
            <p:cNvPr id="112" name="MMConnector"/>
            <p:cNvSpPr/>
            <p:nvPr/>
          </p:nvSpPr>
          <p:spPr>
            <a:xfrm flipH="1">
              <a:off x="5296" y="6176"/>
              <a:ext cx="1077" cy="17"/>
            </a:xfrm>
            <a:custGeom>
              <a:avLst/>
              <a:gdLst/>
              <a:ahLst/>
              <a:cxnLst/>
              <a:pathLst>
                <a:path w="798000" h="7600">
                  <a:moveTo>
                    <a:pt x="-124686" y="-20336"/>
                  </a:moveTo>
                  <a:cubicBezTo>
                    <a:pt x="-131297" y="-15390"/>
                    <a:pt x="-135128" y="-8012"/>
                    <a:pt x="-135128" y="0"/>
                  </a:cubicBezTo>
                  <a:cubicBezTo>
                    <a:pt x="-135128" y="14630"/>
                    <a:pt x="-122352" y="27147"/>
                    <a:pt x="-103208" y="26600"/>
                  </a:cubicBezTo>
                  <a:lnTo>
                    <a:pt x="694792" y="3800"/>
                  </a:lnTo>
                  <a:cubicBezTo>
                    <a:pt x="694792" y="3800"/>
                    <a:pt x="694792" y="3800"/>
                    <a:pt x="694792" y="3800"/>
                  </a:cubicBezTo>
                  <a:cubicBezTo>
                    <a:pt x="697527" y="3722"/>
                    <a:pt x="699352" y="2090"/>
                    <a:pt x="699352" y="0"/>
                  </a:cubicBezTo>
                  <a:cubicBezTo>
                    <a:pt x="699352" y="-2090"/>
                    <a:pt x="697527" y="-3722"/>
                    <a:pt x="694792" y="-3800"/>
                  </a:cubicBezTo>
                  <a:lnTo>
                    <a:pt x="-80417" y="-25949"/>
                  </a:lnTo>
                  <a:cubicBezTo>
                    <a:pt x="-92998" y="-26308"/>
                    <a:pt x="-112419" y="-29515"/>
                    <a:pt x="-124686" y="-20336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</p:grp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62" name="组合 61"/>
          <p:cNvGrpSpPr/>
          <p:nvPr/>
        </p:nvGrpSpPr>
        <p:grpSpPr>
          <a:xfrm>
            <a:off x="3054668" y="757643"/>
            <a:ext cx="6281420" cy="645039"/>
            <a:chOff x="4741" y="1321"/>
            <a:chExt cx="9592" cy="1231"/>
          </a:xfrm>
        </p:grpSpPr>
        <p:pic>
          <p:nvPicPr>
            <p:cNvPr id="45063" name="图片 62" descr="2020试题研究版式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741" y="1379"/>
              <a:ext cx="9592" cy="113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5064" name="文本框 63"/>
            <p:cNvSpPr txBox="1"/>
            <p:nvPr/>
          </p:nvSpPr>
          <p:spPr>
            <a:xfrm>
              <a:off x="5798" y="1321"/>
              <a:ext cx="7828" cy="12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知识精讲</a:t>
              </a:r>
              <a:endPara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58496" y="1534795"/>
            <a:ext cx="10838815" cy="600075"/>
            <a:chOff x="921" y="2643"/>
            <a:chExt cx="17069" cy="945"/>
          </a:xfrm>
        </p:grpSpPr>
        <p:pic>
          <p:nvPicPr>
            <p:cNvPr id="39" name="图片 38" descr="9"/>
            <p:cNvPicPr>
              <a:picLocks noChangeAspect="1"/>
            </p:cNvPicPr>
            <p:nvPr/>
          </p:nvPicPr>
          <p:blipFill>
            <a:blip r:embed="rId2"/>
            <a:srcRect t="9970" r="29594" b="6445"/>
            <a:stretch>
              <a:fillRect/>
            </a:stretch>
          </p:blipFill>
          <p:spPr>
            <a:xfrm>
              <a:off x="921" y="2643"/>
              <a:ext cx="17069" cy="896"/>
            </a:xfrm>
            <a:prstGeom prst="rect">
              <a:avLst/>
            </a:prstGeom>
          </p:spPr>
        </p:pic>
        <p:sp>
          <p:nvSpPr>
            <p:cNvPr id="45079" name="文本框 78"/>
            <p:cNvSpPr txBox="1"/>
            <p:nvPr/>
          </p:nvSpPr>
          <p:spPr>
            <a:xfrm>
              <a:off x="2711" y="2717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l"/>
              <a:r>
                <a:rPr lang="zh-CN" altLang="en-US" sz="30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考点清单</a:t>
              </a:r>
              <a:endParaRPr lang="zh-CN" altLang="en-US" sz="3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5799138" y="3390900"/>
            <a:ext cx="309880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8178" y="1995805"/>
            <a:ext cx="10962005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</a:t>
            </a:r>
            <a:r>
              <a:rPr 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温度</a:t>
            </a:r>
            <a:endParaRPr 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定义：表示物体的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的物理量，热的物体温度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，冷的物体温度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单位：摄氏度，符号为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摄氏温度：把在标准大气压下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</a:t>
            </a:r>
            <a:r>
              <a:rPr 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的温度定为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℃，沸水的温度定为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℃，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℃和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℃之间分成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等份，每一等份代表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℃．</a:t>
            </a:r>
            <a:endParaRPr 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中考常考常量：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人的正常体温为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37</a:t>
            </a:r>
            <a:r>
              <a:rPr 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℃左右；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人体感觉舒适的环境温度约为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～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℃；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洗澡时合适的 水温约为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℃；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考场内的温度约为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℃ ～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℃．</a:t>
            </a:r>
            <a:endParaRPr 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3384233" y="2659380"/>
            <a:ext cx="15068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冷热程度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384223" y="2659380"/>
            <a:ext cx="8216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高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34403" y="3199130"/>
            <a:ext cx="845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低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480243" y="3795395"/>
            <a:ext cx="7969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℃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065078" y="4327525"/>
            <a:ext cx="18008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冰水混合物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36308" y="4859655"/>
            <a:ext cx="698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100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690293" y="4859655"/>
            <a:ext cx="4298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zh-CN" altLang="en-US"/>
          </a:p>
        </p:txBody>
      </p:sp>
      <p:sp>
        <p:nvSpPr>
          <p:cNvPr id="11" name="流程图: 终止 10">
            <a:hlinkClick r:id="rId3" action="ppaction://hlinksldjump"/>
          </p:cNvPr>
          <p:cNvSpPr/>
          <p:nvPr/>
        </p:nvSpPr>
        <p:spPr>
          <a:xfrm>
            <a:off x="9454833" y="3471545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09003" y="1083310"/>
            <a:ext cx="8129270" cy="4892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温度计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原理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：根据液体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的规律制成的．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常用的温度计：实验室用温度计、体温计、寒暑表等．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温度计的使用和读数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会选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：选择合适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的温度计，首先要看清它的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和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_________.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如图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所示每个大格中有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小格，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分度值为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会放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：温度计的玻璃泡应该全部浸入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中（如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所示），不要碰到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或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．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3496628" y="1576705"/>
            <a:ext cx="16770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热胀冷缩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770948" y="3227705"/>
            <a:ext cx="9194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量程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96023" y="3749675"/>
            <a:ext cx="9194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量程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550478" y="3749675"/>
            <a:ext cx="12160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分度值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622233" y="4298950"/>
            <a:ext cx="748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1℃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216968" y="4902835"/>
            <a:ext cx="15474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被测液体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195763" y="5443855"/>
            <a:ext cx="12369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容器底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026468" y="5443855"/>
            <a:ext cx="15227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容器壁</a:t>
            </a:r>
            <a:endParaRPr lang="zh-CN" altLang="en-US"/>
          </a:p>
        </p:txBody>
      </p:sp>
      <p:pic>
        <p:nvPicPr>
          <p:cNvPr id="3" name="图片 -21474824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50693" y="843280"/>
            <a:ext cx="1169035" cy="2178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-21474824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6873" y="3636010"/>
            <a:ext cx="1776730" cy="17983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9565958" y="3162300"/>
            <a:ext cx="5924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altLang="zh-C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692958" y="5441950"/>
            <a:ext cx="5924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zh-C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流程图: 终止 13">
            <a:hlinkClick r:id="rId3" action="ppaction://hlinksldjump"/>
          </p:cNvPr>
          <p:cNvSpPr/>
          <p:nvPr/>
        </p:nvSpPr>
        <p:spPr>
          <a:xfrm>
            <a:off x="8952548" y="5839460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21703" y="1405255"/>
            <a:ext cx="1022985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(3)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会读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：待温度计的示数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后再读数，读数时温度计的玻璃泡要继续留在被 测液体中，视线要与温度计中液柱的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相平（如图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中“眼睛”</a:t>
            </a:r>
            <a:r>
              <a:rPr lang="en-US" altLang="zh-CN" sz="24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）， 并看清液柱是在零刻度的上方还是下方，若刻度由下往上越来越大，为“零上”， 反之，为“零下”．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(4)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会记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：测量结果由数值和单位两部分组成，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温度计示数 ＝整刻度值 ＋小格数 ×分度值．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图中温度计的示数为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℃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4511993" y="1548765"/>
            <a:ext cx="11150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稳定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276148" y="2089150"/>
            <a:ext cx="10655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液面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118293" y="4824730"/>
            <a:ext cx="748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43</a:t>
            </a:r>
            <a:endParaRPr lang="zh-CN" altLang="en-US"/>
          </a:p>
        </p:txBody>
      </p:sp>
      <p:pic>
        <p:nvPicPr>
          <p:cNvPr id="6" name="图片 -21474824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8098" y="3348990"/>
            <a:ext cx="1776730" cy="17983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9334183" y="5154930"/>
            <a:ext cx="5924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zh-C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流程图: 终止 13">
            <a:hlinkClick r:id="rId2" action="ppaction://hlinksldjump"/>
          </p:cNvPr>
          <p:cNvSpPr/>
          <p:nvPr/>
        </p:nvSpPr>
        <p:spPr>
          <a:xfrm>
            <a:off x="8809038" y="5624195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08953" y="1161415"/>
            <a:ext cx="52552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二、温度计、寒暑表及体温计的区别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519748" y="1755775"/>
          <a:ext cx="11153140" cy="43472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5735"/>
                <a:gridCol w="2477770"/>
                <a:gridCol w="2299335"/>
                <a:gridCol w="4940300"/>
              </a:tblGrid>
              <a:tr h="648335"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lnTlToBr w="12700">
                      <a:solidFill>
                        <a:schemeClr val="tx1"/>
                      </a:solidFill>
                      <a:prstDash val="solid"/>
                    </a:lnTlToB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温度计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寒暑表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体温计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33400"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量程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－</a:t>
                      </a:r>
                      <a:r>
                        <a:rPr lang="en-US" altLang="zh-CN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℃ ～</a:t>
                      </a:r>
                      <a:r>
                        <a:rPr lang="en-US" altLang="zh-CN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℃</a:t>
                      </a:r>
                      <a:endParaRPr lang="zh-CN" altLang="en-US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－</a:t>
                      </a: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30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℃ ～</a:t>
                      </a: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50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℃</a:t>
                      </a:r>
                      <a:endParaRPr lang="zh-CN" altLang="en-US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℃ ～</a:t>
                      </a:r>
                      <a:r>
                        <a:rPr lang="en-US" altLang="zh-CN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℃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548005"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分度值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1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℃</a:t>
                      </a:r>
                      <a:endParaRPr lang="zh-CN" altLang="en-US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h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℃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681355"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构造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rowSpan="2" gridSpan="2"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玻璃泡上都是均匀细管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rowSpan="2" h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玻璃泡上有一段细而弯的“缩口”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0">
                <a:tc rowSpan="3"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注意事项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vMerge="1" gridSpan="2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vMerge="1" h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v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0">
                <a:tc v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rowSpan="2" gridSpan="2"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（选填“能”或“不能”） 离开被测物体读数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rowSpan="2" hMerge="1">
                  <a:tcPr>
                    <a:lnR w="12700" cmpd="sng">
                      <a:solidFill>
                        <a:schemeClr val="tx1"/>
                      </a:solidFill>
                      <a:prstDash val="solid"/>
                    </a:lnR>
                  </a:tcPr>
                </a:tc>
                <a:tc v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511935">
                <a:tc v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vMerge="1" gridSpan="2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vMerge="1" h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（选填“能”或“不能”）离开人体读 数，使用前要甩到 </a:t>
                      </a:r>
                      <a:r>
                        <a:rPr lang="en-US" altLang="zh-CN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℃ 刻度处以下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5" name="文本框 104"/>
          <p:cNvSpPr txBox="1"/>
          <p:nvPr/>
        </p:nvSpPr>
        <p:spPr>
          <a:xfrm>
            <a:off x="2036763" y="4713605"/>
            <a:ext cx="10414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不能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982143" y="4491355"/>
            <a:ext cx="5029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能</a:t>
            </a:r>
            <a:endParaRPr lang="zh-CN" altLang="en-US"/>
          </a:p>
        </p:txBody>
      </p:sp>
      <p:sp>
        <p:nvSpPr>
          <p:cNvPr id="14" name="流程图: 终止 13">
            <a:hlinkClick r:id="rId2" action="ppaction://hlinksldjump"/>
          </p:cNvPr>
          <p:cNvSpPr/>
          <p:nvPr/>
        </p:nvSpPr>
        <p:spPr>
          <a:xfrm>
            <a:off x="9535478" y="1044575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8523" y="1282606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三、</a:t>
            </a:r>
            <a:r>
              <a:rPr 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六种物态变化</a:t>
            </a:r>
            <a:endParaRPr 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634683" y="2059305"/>
          <a:ext cx="10922635" cy="37230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7970"/>
                <a:gridCol w="1383665"/>
                <a:gridCol w="1277620"/>
                <a:gridCol w="1491615"/>
                <a:gridCol w="5231765"/>
              </a:tblGrid>
              <a:tr h="62484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物态变化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初态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末态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吸、放热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举例</a:t>
                      </a:r>
                      <a:endParaRPr lang="zh-CN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7373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熔化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固态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</a:t>
                      </a:r>
                      <a:endParaRPr lang="en-US" altLang="zh-CN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吸热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冰雪消融、铁矿石变成铁水等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671830"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凝固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</a:t>
                      </a:r>
                      <a:endParaRPr lang="en-US" altLang="zh-CN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固态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</a:t>
                      </a:r>
                      <a:endParaRPr lang="en-US" altLang="zh-CN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水结冰、铁水铸钢等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498600"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汽化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液态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</a:t>
                      </a:r>
                      <a:endParaRPr lang="en-US" altLang="zh-CN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吸热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洒水的地面变干、晾在阳光下的衣服变干、用热 风干手器将湿手吹干、额头上擦酒精等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5" name="文本框 104"/>
          <p:cNvSpPr txBox="1"/>
          <p:nvPr/>
        </p:nvSpPr>
        <p:spPr>
          <a:xfrm>
            <a:off x="3849688" y="2740660"/>
            <a:ext cx="993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液态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476818" y="3427095"/>
            <a:ext cx="9194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液态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120958" y="3427095"/>
            <a:ext cx="9194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放热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748088" y="4715510"/>
            <a:ext cx="10166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气态</a:t>
            </a:r>
            <a:endParaRPr lang="zh-CN" altLang="en-US"/>
          </a:p>
        </p:txBody>
      </p:sp>
      <p:sp>
        <p:nvSpPr>
          <p:cNvPr id="14" name="流程图: 终止 13">
            <a:hlinkClick r:id="rId2" action="ppaction://hlinksldjump"/>
          </p:cNvPr>
          <p:cNvSpPr/>
          <p:nvPr/>
        </p:nvSpPr>
        <p:spPr>
          <a:xfrm>
            <a:off x="9454833" y="1390650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522923" y="1063625"/>
          <a:ext cx="11289665" cy="420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0040"/>
                <a:gridCol w="1430020"/>
                <a:gridCol w="1320165"/>
                <a:gridCol w="1541780"/>
                <a:gridCol w="5407660"/>
              </a:tblGrid>
              <a:tr h="640080"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物态变化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初态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末态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吸、放热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举例</a:t>
                      </a:r>
                      <a:endParaRPr lang="zh-CN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171575"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液化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</a:t>
                      </a:r>
                      <a:endParaRPr lang="en-US" altLang="zh-CN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液态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</a:t>
                      </a:r>
                      <a:endParaRPr lang="en-US" altLang="zh-CN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雾、露、“白气”、冬天戴眼镜进入室内，眼镜片变 模糊、物体“出汗”等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737360"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升华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固态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</a:t>
                      </a:r>
                      <a:endParaRPr lang="en-US" altLang="zh-CN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吸热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碘变碘蒸气、樟脑丸变小、冬天结冰的衣服变干、 用久的灯丝变细、固体清新剂消失等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621030"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凝华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</a:t>
                      </a:r>
                      <a:endParaRPr lang="en-US" altLang="zh-CN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固态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</a:t>
                      </a:r>
                      <a:endParaRPr lang="en-US" altLang="zh-CN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霜、雪、冰花、雾凇、灯泡变黑等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2402523" y="2120265"/>
            <a:ext cx="10166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气态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791268" y="3522345"/>
            <a:ext cx="10166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气态</a:t>
            </a:r>
            <a:endParaRPr lang="zh-CN" altLang="en-US"/>
          </a:p>
        </p:txBody>
      </p:sp>
      <p:sp>
        <p:nvSpPr>
          <p:cNvPr id="105" name="文本框 104"/>
          <p:cNvSpPr txBox="1"/>
          <p:nvPr/>
        </p:nvSpPr>
        <p:spPr>
          <a:xfrm>
            <a:off x="5263198" y="2120265"/>
            <a:ext cx="11150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放热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402523" y="4702175"/>
            <a:ext cx="10166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气态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272723" y="4749165"/>
            <a:ext cx="11150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放热</a:t>
            </a:r>
            <a:endParaRPr lang="zh-CN" altLang="en-US"/>
          </a:p>
        </p:txBody>
      </p:sp>
      <p:sp>
        <p:nvSpPr>
          <p:cNvPr id="14" name="流程图: 终止 13">
            <a:hlinkClick r:id="rId2" action="ppaction://hlinksldjump"/>
          </p:cNvPr>
          <p:cNvSpPr/>
          <p:nvPr/>
        </p:nvSpPr>
        <p:spPr>
          <a:xfrm>
            <a:off x="10065068" y="5735320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47663" y="5591810"/>
            <a:ext cx="93592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/>
            <a:r>
              <a:rPr lang="zh-CN" sz="2400" b="0">
                <a:ea typeface="黑体" panose="02010609060101010101" pitchFamily="49" charset="-122"/>
              </a:rPr>
              <a:t>注：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白气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是高温水蒸气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气体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遇到低温物体液化形成的小水珠．</a:t>
            </a:r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5" grpId="0"/>
      <p:bldP spid="2" grpId="0"/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38543" y="1264285"/>
            <a:ext cx="10075545" cy="570230"/>
            <a:chOff x="1676" y="1655"/>
            <a:chExt cx="15867" cy="898"/>
          </a:xfrm>
        </p:grpSpPr>
        <p:pic>
          <p:nvPicPr>
            <p:cNvPr id="9" name="图片 8" descr="9"/>
            <p:cNvPicPr>
              <a:picLocks noChangeAspect="1"/>
            </p:cNvPicPr>
            <p:nvPr/>
          </p:nvPicPr>
          <p:blipFill>
            <a:blip r:embed="rId1"/>
            <a:srcRect t="9289" r="40169" b="9736"/>
            <a:stretch>
              <a:fillRect/>
            </a:stretch>
          </p:blipFill>
          <p:spPr>
            <a:xfrm>
              <a:off x="1676" y="1655"/>
              <a:ext cx="15867" cy="898"/>
            </a:xfrm>
            <a:prstGeom prst="rect">
              <a:avLst/>
            </a:prstGeom>
          </p:spPr>
        </p:pic>
        <p:sp>
          <p:nvSpPr>
            <p:cNvPr id="10" name="文本框 78"/>
            <p:cNvSpPr txBox="1"/>
            <p:nvPr/>
          </p:nvSpPr>
          <p:spPr>
            <a:xfrm>
              <a:off x="3660" y="1682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l"/>
              <a:r>
                <a:rPr lang="zh-CN" altLang="en-US" sz="30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回归教材</a:t>
              </a:r>
              <a:endParaRPr lang="zh-CN" altLang="en-US" sz="3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5" name="文本框 104"/>
          <p:cNvSpPr txBox="1"/>
          <p:nvPr/>
        </p:nvSpPr>
        <p:spPr>
          <a:xfrm>
            <a:off x="895033" y="2059305"/>
            <a:ext cx="1064450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1. (RJ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八上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P58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，教材素材改编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在干燥的天气，撒在地上的水过一会就不见了，该过程中发生的物态变化是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A.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熔化       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汽化　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升华　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液化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2. (RJ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八上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P57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，教材素材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在北方的冬天，为了保存蔬菜，人们通常会在菜窖里放几桶水，这种做法可以使窖内的温度不会太低，这主要是利用了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A.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水凝固时放出热量       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水凝固时吸收热量 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水蒸发时吸收热量       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水蒸发时放出热量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87278" y="2748280"/>
            <a:ext cx="5022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045383" y="4432300"/>
            <a:ext cx="6007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ags/tag1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0.xml><?xml version="1.0" encoding="utf-8"?>
<p:tagLst xmlns:p="http://schemas.openxmlformats.org/presentationml/2006/main">
  <p:tag name="KSO_WM_UNIT_TABLE_BEAUTIFY" val="smartTable{cc988177-d35d-4645-9adc-e165b8e0a4ee}"/>
</p:tagLst>
</file>

<file path=ppt/tags/tag11.xml><?xml version="1.0" encoding="utf-8"?>
<p:tagLst xmlns:p="http://schemas.openxmlformats.org/presentationml/2006/main">
  <p:tag name="KSO_WM_UNIT_TABLE_BEAUTIFY" val="smartTable{539ac958-5e45-4e13-9974-338b44f85bce}"/>
</p:tagLst>
</file>

<file path=ppt/tags/tag2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.xml><?xml version="1.0" encoding="utf-8"?>
<p:tagLst xmlns:p="http://schemas.openxmlformats.org/presentationml/2006/main">
  <p:tag name="KSO_WM_BEAUTIFY_FLAG" val="#wm#"/>
  <p:tag name="KSO_WM_TEMPLATE_CATEGORY" val="preset"/>
  <p:tag name="KSO_WM_TEMPLATE_INDEX" val="1"/>
</p:tagLst>
</file>

<file path=ppt/tags/tag6.xml><?xml version="1.0" encoding="utf-8"?>
<p:tagLst xmlns:p="http://schemas.openxmlformats.org/presentationml/2006/main">
  <p:tag name="KSO_WM_BEAUTIFY_FLAG" val="#wm#"/>
  <p:tag name="KSO_WM_TEMPLATE_CATEGORY" val="preset"/>
  <p:tag name="KSO_WM_TEMPLATE_INDEX" val="1"/>
</p:tagLst>
</file>

<file path=ppt/tags/tag7.xml><?xml version="1.0" encoding="utf-8"?>
<p:tagLst xmlns:p="http://schemas.openxmlformats.org/presentationml/2006/main">
  <p:tag name="KSO_WM_UNIT_TABLE_BEAUTIFY" val="smartTable{e37ab9a3-43bc-4e73-a265-eaefd2bcfef3}"/>
</p:tagLst>
</file>

<file path=ppt/tags/tag8.xml><?xml version="1.0" encoding="utf-8"?>
<p:tagLst xmlns:p="http://schemas.openxmlformats.org/presentationml/2006/main">
  <p:tag name="KSO_WM_UNIT_TABLE_BEAUTIFY" val="smartTable{2af6f02b-92cf-4e9b-91f8-752fc67cef30}"/>
</p:tagLst>
</file>

<file path=ppt/tags/tag9.xml><?xml version="1.0" encoding="utf-8"?>
<p:tagLst xmlns:p="http://schemas.openxmlformats.org/presentationml/2006/main">
  <p:tag name="KSO_WM_UNIT_TABLE_BEAUTIFY" val="smartTable{1688a12e-c4e5-4f9a-98bf-e59b74063cfc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3797</Words>
  <Application>WPS 演示</Application>
  <PresentationFormat>宽屏</PresentationFormat>
  <Paragraphs>509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黑体</vt:lpstr>
      <vt:lpstr>Times New Roman</vt:lpstr>
      <vt:lpstr>Tahoma</vt:lpstr>
      <vt:lpstr>楷体_GB2312</vt:lpstr>
      <vt:lpstr>新宋体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terms:created xsi:type="dcterms:W3CDTF">2019-11-26T04:16:00Z</dcterms:created>
  <dcterms:modified xsi:type="dcterms:W3CDTF">2020-02-05T14:28:28Z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